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748"/>
    <p:restoredTop sz="94648"/>
  </p:normalViewPr>
  <p:slideViewPr>
    <p:cSldViewPr snapToGrid="0" snapToObjects="1">
      <p:cViewPr varScale="1">
        <p:scale>
          <a:sx n="121" d="100"/>
          <a:sy n="121" d="100"/>
        </p:scale>
        <p:origin x="1096" y="1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8FF406-C01C-8043-9E56-F18914B2A18F}" type="datetimeFigureOut">
              <a:rPr lang="en-US" smtClean="0"/>
              <a:t>12/30/20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1FD786-7780-354B-A337-E1B648398F73}" type="slidenum">
              <a:rPr lang="en-US" smtClean="0"/>
              <a:t>‹#›</a:t>
            </a:fld>
            <a:endParaRPr lang="en-US" dirty="0"/>
          </a:p>
        </p:txBody>
      </p:sp>
    </p:spTree>
    <p:extLst>
      <p:ext uri="{BB962C8B-B14F-4D97-AF65-F5344CB8AC3E}">
        <p14:creationId xmlns:p14="http://schemas.microsoft.com/office/powerpoint/2010/main" val="813619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A135A-AC33-654F-8CAC-2AA1949812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F93C98-F2EF-0D46-B464-002651A3BF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8018B4-C6A0-8645-8CA3-3457F14883FA}"/>
              </a:ext>
            </a:extLst>
          </p:cNvPr>
          <p:cNvSpPr>
            <a:spLocks noGrp="1"/>
          </p:cNvSpPr>
          <p:nvPr>
            <p:ph type="dt" sz="half" idx="10"/>
          </p:nvPr>
        </p:nvSpPr>
        <p:spPr/>
        <p:txBody>
          <a:bodyPr/>
          <a:lstStyle/>
          <a:p>
            <a:fld id="{87C010D1-088B-FF4C-911A-FAA7C1309567}" type="datetime1">
              <a:rPr lang="en-IN" smtClean="0"/>
              <a:t>30/12/20</a:t>
            </a:fld>
            <a:endParaRPr lang="en-US" dirty="0"/>
          </a:p>
        </p:txBody>
      </p:sp>
      <p:sp>
        <p:nvSpPr>
          <p:cNvPr id="5" name="Footer Placeholder 4">
            <a:extLst>
              <a:ext uri="{FF2B5EF4-FFF2-40B4-BE49-F238E27FC236}">
                <a16:creationId xmlns:a16="http://schemas.microsoft.com/office/drawing/2014/main" id="{9FCBE523-195F-8149-A649-EA75BFE8BEE0}"/>
              </a:ext>
            </a:extLst>
          </p:cNvPr>
          <p:cNvSpPr>
            <a:spLocks noGrp="1"/>
          </p:cNvSpPr>
          <p:nvPr>
            <p:ph type="ftr" sz="quarter" idx="11"/>
          </p:nvPr>
        </p:nvSpPr>
        <p:spPr/>
        <p:txBody>
          <a:bodyPr/>
          <a:lstStyle/>
          <a:p>
            <a:r>
              <a:rPr lang="en-US" dirty="0"/>
              <a:t>World in 2021 Summary-Shiv-Dec 31 2020</a:t>
            </a:r>
          </a:p>
        </p:txBody>
      </p:sp>
      <p:sp>
        <p:nvSpPr>
          <p:cNvPr id="6" name="Slide Number Placeholder 5">
            <a:extLst>
              <a:ext uri="{FF2B5EF4-FFF2-40B4-BE49-F238E27FC236}">
                <a16:creationId xmlns:a16="http://schemas.microsoft.com/office/drawing/2014/main" id="{44E0BBFB-2978-7244-A893-F687FF48CB20}"/>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2545749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9414C-5E96-6C4E-B050-8E1C4AC5CF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6BF869-6D69-C845-9986-82CD7106122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1F412C-04C9-CC43-8FAD-0FEC122D5738}"/>
              </a:ext>
            </a:extLst>
          </p:cNvPr>
          <p:cNvSpPr>
            <a:spLocks noGrp="1"/>
          </p:cNvSpPr>
          <p:nvPr>
            <p:ph type="dt" sz="half" idx="10"/>
          </p:nvPr>
        </p:nvSpPr>
        <p:spPr/>
        <p:txBody>
          <a:bodyPr/>
          <a:lstStyle/>
          <a:p>
            <a:fld id="{B55DB231-9090-8B43-B488-46DC4927CE27}" type="datetime1">
              <a:rPr lang="en-IN" smtClean="0"/>
              <a:t>30/12/20</a:t>
            </a:fld>
            <a:endParaRPr lang="en-US" dirty="0"/>
          </a:p>
        </p:txBody>
      </p:sp>
      <p:sp>
        <p:nvSpPr>
          <p:cNvPr id="5" name="Footer Placeholder 4">
            <a:extLst>
              <a:ext uri="{FF2B5EF4-FFF2-40B4-BE49-F238E27FC236}">
                <a16:creationId xmlns:a16="http://schemas.microsoft.com/office/drawing/2014/main" id="{6E210BF9-33C6-0848-AD44-3E8CF89A9E14}"/>
              </a:ext>
            </a:extLst>
          </p:cNvPr>
          <p:cNvSpPr>
            <a:spLocks noGrp="1"/>
          </p:cNvSpPr>
          <p:nvPr>
            <p:ph type="ftr" sz="quarter" idx="11"/>
          </p:nvPr>
        </p:nvSpPr>
        <p:spPr/>
        <p:txBody>
          <a:bodyPr/>
          <a:lstStyle/>
          <a:p>
            <a:r>
              <a:rPr lang="en-US" dirty="0"/>
              <a:t>World in 2021 Summary-Shiv-Dec 31 2020</a:t>
            </a:r>
          </a:p>
        </p:txBody>
      </p:sp>
      <p:sp>
        <p:nvSpPr>
          <p:cNvPr id="6" name="Slide Number Placeholder 5">
            <a:extLst>
              <a:ext uri="{FF2B5EF4-FFF2-40B4-BE49-F238E27FC236}">
                <a16:creationId xmlns:a16="http://schemas.microsoft.com/office/drawing/2014/main" id="{F0AEE3B8-C385-3D49-973F-FB9EC92FB6BB}"/>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4056807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0AFA02-8E8F-DA45-A769-9183C7BAD8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D65057-8A20-8749-97D7-889C7F84B36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1880D3-3A1B-874D-BC39-315272DCBBAC}"/>
              </a:ext>
            </a:extLst>
          </p:cNvPr>
          <p:cNvSpPr>
            <a:spLocks noGrp="1"/>
          </p:cNvSpPr>
          <p:nvPr>
            <p:ph type="dt" sz="half" idx="10"/>
          </p:nvPr>
        </p:nvSpPr>
        <p:spPr/>
        <p:txBody>
          <a:bodyPr/>
          <a:lstStyle/>
          <a:p>
            <a:fld id="{E68725BB-EAE9-A54F-8DDC-262AB34ED7A3}" type="datetime1">
              <a:rPr lang="en-IN" smtClean="0"/>
              <a:t>30/12/20</a:t>
            </a:fld>
            <a:endParaRPr lang="en-US" dirty="0"/>
          </a:p>
        </p:txBody>
      </p:sp>
      <p:sp>
        <p:nvSpPr>
          <p:cNvPr id="5" name="Footer Placeholder 4">
            <a:extLst>
              <a:ext uri="{FF2B5EF4-FFF2-40B4-BE49-F238E27FC236}">
                <a16:creationId xmlns:a16="http://schemas.microsoft.com/office/drawing/2014/main" id="{AD29D631-29CA-9E42-96D4-5FF03266A05F}"/>
              </a:ext>
            </a:extLst>
          </p:cNvPr>
          <p:cNvSpPr>
            <a:spLocks noGrp="1"/>
          </p:cNvSpPr>
          <p:nvPr>
            <p:ph type="ftr" sz="quarter" idx="11"/>
          </p:nvPr>
        </p:nvSpPr>
        <p:spPr/>
        <p:txBody>
          <a:bodyPr/>
          <a:lstStyle/>
          <a:p>
            <a:r>
              <a:rPr lang="en-US" dirty="0"/>
              <a:t>World in 2021 Summary-Shiv-Dec 31 2020</a:t>
            </a:r>
          </a:p>
        </p:txBody>
      </p:sp>
      <p:sp>
        <p:nvSpPr>
          <p:cNvPr id="6" name="Slide Number Placeholder 5">
            <a:extLst>
              <a:ext uri="{FF2B5EF4-FFF2-40B4-BE49-F238E27FC236}">
                <a16:creationId xmlns:a16="http://schemas.microsoft.com/office/drawing/2014/main" id="{8A4D475F-CC82-9D4F-BC4B-DB9731D3A900}"/>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3950004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C4869-C19C-BE40-AB08-6B6EC645A0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0535EE-34B5-7942-AFB2-B675F0FC93A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D2F045-17D9-F04F-9056-B8526143A5C1}"/>
              </a:ext>
            </a:extLst>
          </p:cNvPr>
          <p:cNvSpPr>
            <a:spLocks noGrp="1"/>
          </p:cNvSpPr>
          <p:nvPr>
            <p:ph type="dt" sz="half" idx="10"/>
          </p:nvPr>
        </p:nvSpPr>
        <p:spPr/>
        <p:txBody>
          <a:bodyPr/>
          <a:lstStyle/>
          <a:p>
            <a:fld id="{8D094F74-76BE-024D-80BC-9C41A094A7DC}" type="datetime1">
              <a:rPr lang="en-IN" smtClean="0"/>
              <a:t>30/12/20</a:t>
            </a:fld>
            <a:endParaRPr lang="en-US" dirty="0"/>
          </a:p>
        </p:txBody>
      </p:sp>
      <p:sp>
        <p:nvSpPr>
          <p:cNvPr id="5" name="Footer Placeholder 4">
            <a:extLst>
              <a:ext uri="{FF2B5EF4-FFF2-40B4-BE49-F238E27FC236}">
                <a16:creationId xmlns:a16="http://schemas.microsoft.com/office/drawing/2014/main" id="{39F493EB-AA29-DA4E-A67F-C3064465532E}"/>
              </a:ext>
            </a:extLst>
          </p:cNvPr>
          <p:cNvSpPr>
            <a:spLocks noGrp="1"/>
          </p:cNvSpPr>
          <p:nvPr>
            <p:ph type="ftr" sz="quarter" idx="11"/>
          </p:nvPr>
        </p:nvSpPr>
        <p:spPr/>
        <p:txBody>
          <a:bodyPr/>
          <a:lstStyle/>
          <a:p>
            <a:r>
              <a:rPr lang="en-US" dirty="0"/>
              <a:t>World in 2021 Summary-Shiv-Dec 31 2020</a:t>
            </a:r>
          </a:p>
        </p:txBody>
      </p:sp>
      <p:sp>
        <p:nvSpPr>
          <p:cNvPr id="6" name="Slide Number Placeholder 5">
            <a:extLst>
              <a:ext uri="{FF2B5EF4-FFF2-40B4-BE49-F238E27FC236}">
                <a16:creationId xmlns:a16="http://schemas.microsoft.com/office/drawing/2014/main" id="{C8C4D067-E4A1-2244-8634-4F52F8E19736}"/>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165056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D756D-0083-C046-BF65-2096BC8211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0878204-CF74-4844-9F16-4233D6B92D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D7D3992-6797-8F4E-9A0A-BCAB898D7195}"/>
              </a:ext>
            </a:extLst>
          </p:cNvPr>
          <p:cNvSpPr>
            <a:spLocks noGrp="1"/>
          </p:cNvSpPr>
          <p:nvPr>
            <p:ph type="dt" sz="half" idx="10"/>
          </p:nvPr>
        </p:nvSpPr>
        <p:spPr/>
        <p:txBody>
          <a:bodyPr/>
          <a:lstStyle/>
          <a:p>
            <a:fld id="{34C076AC-9B6B-FD40-ABEC-B90790E57309}" type="datetime1">
              <a:rPr lang="en-IN" smtClean="0"/>
              <a:t>30/12/20</a:t>
            </a:fld>
            <a:endParaRPr lang="en-US" dirty="0"/>
          </a:p>
        </p:txBody>
      </p:sp>
      <p:sp>
        <p:nvSpPr>
          <p:cNvPr id="5" name="Footer Placeholder 4">
            <a:extLst>
              <a:ext uri="{FF2B5EF4-FFF2-40B4-BE49-F238E27FC236}">
                <a16:creationId xmlns:a16="http://schemas.microsoft.com/office/drawing/2014/main" id="{C0AC2B7E-CA14-E847-94CE-F7D85CB01CA9}"/>
              </a:ext>
            </a:extLst>
          </p:cNvPr>
          <p:cNvSpPr>
            <a:spLocks noGrp="1"/>
          </p:cNvSpPr>
          <p:nvPr>
            <p:ph type="ftr" sz="quarter" idx="11"/>
          </p:nvPr>
        </p:nvSpPr>
        <p:spPr/>
        <p:txBody>
          <a:bodyPr/>
          <a:lstStyle/>
          <a:p>
            <a:r>
              <a:rPr lang="en-US" dirty="0"/>
              <a:t>World in 2021 Summary-Shiv-Dec 31 2020</a:t>
            </a:r>
          </a:p>
        </p:txBody>
      </p:sp>
      <p:sp>
        <p:nvSpPr>
          <p:cNvPr id="6" name="Slide Number Placeholder 5">
            <a:extLst>
              <a:ext uri="{FF2B5EF4-FFF2-40B4-BE49-F238E27FC236}">
                <a16:creationId xmlns:a16="http://schemas.microsoft.com/office/drawing/2014/main" id="{B1B857D1-FE14-9245-AF6E-F2CDD24CA29F}"/>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867759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44FCA-EF87-104D-A685-CE9092C419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E0DE6F-5291-C64D-8B38-22B51DBFF6A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FB723A-ECD1-B94D-B268-96C9527C7DA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DB915A-2900-8E41-A458-4A016F0C7CF9}"/>
              </a:ext>
            </a:extLst>
          </p:cNvPr>
          <p:cNvSpPr>
            <a:spLocks noGrp="1"/>
          </p:cNvSpPr>
          <p:nvPr>
            <p:ph type="dt" sz="half" idx="10"/>
          </p:nvPr>
        </p:nvSpPr>
        <p:spPr/>
        <p:txBody>
          <a:bodyPr/>
          <a:lstStyle/>
          <a:p>
            <a:fld id="{BD292968-1848-3042-A615-14DE4C58FD62}" type="datetime1">
              <a:rPr lang="en-IN" smtClean="0"/>
              <a:t>30/12/20</a:t>
            </a:fld>
            <a:endParaRPr lang="en-US" dirty="0"/>
          </a:p>
        </p:txBody>
      </p:sp>
      <p:sp>
        <p:nvSpPr>
          <p:cNvPr id="6" name="Footer Placeholder 5">
            <a:extLst>
              <a:ext uri="{FF2B5EF4-FFF2-40B4-BE49-F238E27FC236}">
                <a16:creationId xmlns:a16="http://schemas.microsoft.com/office/drawing/2014/main" id="{A9C2D719-378E-F140-8B41-671604FF9FE1}"/>
              </a:ext>
            </a:extLst>
          </p:cNvPr>
          <p:cNvSpPr>
            <a:spLocks noGrp="1"/>
          </p:cNvSpPr>
          <p:nvPr>
            <p:ph type="ftr" sz="quarter" idx="11"/>
          </p:nvPr>
        </p:nvSpPr>
        <p:spPr/>
        <p:txBody>
          <a:bodyPr/>
          <a:lstStyle/>
          <a:p>
            <a:r>
              <a:rPr lang="en-US" dirty="0"/>
              <a:t>World in 2021 Summary-Shiv-Dec 31 2020</a:t>
            </a:r>
          </a:p>
        </p:txBody>
      </p:sp>
      <p:sp>
        <p:nvSpPr>
          <p:cNvPr id="7" name="Slide Number Placeholder 6">
            <a:extLst>
              <a:ext uri="{FF2B5EF4-FFF2-40B4-BE49-F238E27FC236}">
                <a16:creationId xmlns:a16="http://schemas.microsoft.com/office/drawing/2014/main" id="{109683B9-BD6D-2A4A-A934-094B69D410CF}"/>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2987652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CD963-2513-8943-8D64-B9B3006FAB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65D938-7457-C742-8702-1BC1387A66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D4FD7FF-B947-354C-AD93-AF1D085498B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48BBFD-900B-CD4C-B6EC-FA8DCBF4E1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FE11A15-2153-6444-B5C4-B57542FA657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75E6B8-AD1A-6C43-A751-45D5215C4290}"/>
              </a:ext>
            </a:extLst>
          </p:cNvPr>
          <p:cNvSpPr>
            <a:spLocks noGrp="1"/>
          </p:cNvSpPr>
          <p:nvPr>
            <p:ph type="dt" sz="half" idx="10"/>
          </p:nvPr>
        </p:nvSpPr>
        <p:spPr/>
        <p:txBody>
          <a:bodyPr/>
          <a:lstStyle/>
          <a:p>
            <a:fld id="{F41F226B-5166-A94F-B194-D76152DF48A7}" type="datetime1">
              <a:rPr lang="en-IN" smtClean="0"/>
              <a:t>30/12/20</a:t>
            </a:fld>
            <a:endParaRPr lang="en-US" dirty="0"/>
          </a:p>
        </p:txBody>
      </p:sp>
      <p:sp>
        <p:nvSpPr>
          <p:cNvPr id="8" name="Footer Placeholder 7">
            <a:extLst>
              <a:ext uri="{FF2B5EF4-FFF2-40B4-BE49-F238E27FC236}">
                <a16:creationId xmlns:a16="http://schemas.microsoft.com/office/drawing/2014/main" id="{21C6080E-CD67-594C-BA41-57DC40EA7B40}"/>
              </a:ext>
            </a:extLst>
          </p:cNvPr>
          <p:cNvSpPr>
            <a:spLocks noGrp="1"/>
          </p:cNvSpPr>
          <p:nvPr>
            <p:ph type="ftr" sz="quarter" idx="11"/>
          </p:nvPr>
        </p:nvSpPr>
        <p:spPr/>
        <p:txBody>
          <a:bodyPr/>
          <a:lstStyle/>
          <a:p>
            <a:r>
              <a:rPr lang="en-US" dirty="0"/>
              <a:t>World in 2021 Summary-Shiv-Dec 31 2020</a:t>
            </a:r>
          </a:p>
        </p:txBody>
      </p:sp>
      <p:sp>
        <p:nvSpPr>
          <p:cNvPr id="9" name="Slide Number Placeholder 8">
            <a:extLst>
              <a:ext uri="{FF2B5EF4-FFF2-40B4-BE49-F238E27FC236}">
                <a16:creationId xmlns:a16="http://schemas.microsoft.com/office/drawing/2014/main" id="{FDF1A99D-0538-C640-A7D5-E9C1A9856B44}"/>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2776355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CE71C-E483-1F42-95E8-356E143F329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FB0635A-29BF-3848-BF36-9A111AE109D1}"/>
              </a:ext>
            </a:extLst>
          </p:cNvPr>
          <p:cNvSpPr>
            <a:spLocks noGrp="1"/>
          </p:cNvSpPr>
          <p:nvPr>
            <p:ph type="dt" sz="half" idx="10"/>
          </p:nvPr>
        </p:nvSpPr>
        <p:spPr/>
        <p:txBody>
          <a:bodyPr/>
          <a:lstStyle/>
          <a:p>
            <a:fld id="{D03110CA-AECD-6C46-9AB7-DD606415F123}" type="datetime1">
              <a:rPr lang="en-IN" smtClean="0"/>
              <a:t>30/12/20</a:t>
            </a:fld>
            <a:endParaRPr lang="en-US" dirty="0"/>
          </a:p>
        </p:txBody>
      </p:sp>
      <p:sp>
        <p:nvSpPr>
          <p:cNvPr id="4" name="Footer Placeholder 3">
            <a:extLst>
              <a:ext uri="{FF2B5EF4-FFF2-40B4-BE49-F238E27FC236}">
                <a16:creationId xmlns:a16="http://schemas.microsoft.com/office/drawing/2014/main" id="{DBDD2276-41A3-1648-AF09-2E0E9A0F8B0A}"/>
              </a:ext>
            </a:extLst>
          </p:cNvPr>
          <p:cNvSpPr>
            <a:spLocks noGrp="1"/>
          </p:cNvSpPr>
          <p:nvPr>
            <p:ph type="ftr" sz="quarter" idx="11"/>
          </p:nvPr>
        </p:nvSpPr>
        <p:spPr/>
        <p:txBody>
          <a:bodyPr/>
          <a:lstStyle/>
          <a:p>
            <a:r>
              <a:rPr lang="en-US" dirty="0"/>
              <a:t>World in 2021 Summary-Shiv-Dec 31 2020</a:t>
            </a:r>
          </a:p>
        </p:txBody>
      </p:sp>
      <p:sp>
        <p:nvSpPr>
          <p:cNvPr id="5" name="Slide Number Placeholder 4">
            <a:extLst>
              <a:ext uri="{FF2B5EF4-FFF2-40B4-BE49-F238E27FC236}">
                <a16:creationId xmlns:a16="http://schemas.microsoft.com/office/drawing/2014/main" id="{BD807AC2-5026-4A41-9071-8ED942D4A4EA}"/>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3156833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D11633-97D6-B24C-85D9-E4EDD3CF3DB5}"/>
              </a:ext>
            </a:extLst>
          </p:cNvPr>
          <p:cNvSpPr>
            <a:spLocks noGrp="1"/>
          </p:cNvSpPr>
          <p:nvPr>
            <p:ph type="dt" sz="half" idx="10"/>
          </p:nvPr>
        </p:nvSpPr>
        <p:spPr/>
        <p:txBody>
          <a:bodyPr/>
          <a:lstStyle/>
          <a:p>
            <a:fld id="{638C350D-A511-AB43-94D5-5305CBFE8626}" type="datetime1">
              <a:rPr lang="en-IN" smtClean="0"/>
              <a:t>30/12/20</a:t>
            </a:fld>
            <a:endParaRPr lang="en-US" dirty="0"/>
          </a:p>
        </p:txBody>
      </p:sp>
      <p:sp>
        <p:nvSpPr>
          <p:cNvPr id="3" name="Footer Placeholder 2">
            <a:extLst>
              <a:ext uri="{FF2B5EF4-FFF2-40B4-BE49-F238E27FC236}">
                <a16:creationId xmlns:a16="http://schemas.microsoft.com/office/drawing/2014/main" id="{7806DE10-0CAE-F248-8A42-FC25E6BD71AA}"/>
              </a:ext>
            </a:extLst>
          </p:cNvPr>
          <p:cNvSpPr>
            <a:spLocks noGrp="1"/>
          </p:cNvSpPr>
          <p:nvPr>
            <p:ph type="ftr" sz="quarter" idx="11"/>
          </p:nvPr>
        </p:nvSpPr>
        <p:spPr/>
        <p:txBody>
          <a:bodyPr/>
          <a:lstStyle/>
          <a:p>
            <a:r>
              <a:rPr lang="en-US" dirty="0"/>
              <a:t>World in 2021 Summary-Shiv-Dec 31 2020</a:t>
            </a:r>
          </a:p>
        </p:txBody>
      </p:sp>
      <p:sp>
        <p:nvSpPr>
          <p:cNvPr id="4" name="Slide Number Placeholder 3">
            <a:extLst>
              <a:ext uri="{FF2B5EF4-FFF2-40B4-BE49-F238E27FC236}">
                <a16:creationId xmlns:a16="http://schemas.microsoft.com/office/drawing/2014/main" id="{D1F792DE-E518-A241-A4C0-0DA30E21B355}"/>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386697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A8319-B4FD-5442-9C77-B8D087C0EE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210624-D49D-8649-93E8-0E553BF1B0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067A07-2238-F844-B3C1-EC7D83E61B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B09074E-F025-8949-A45B-FCF566CE2210}"/>
              </a:ext>
            </a:extLst>
          </p:cNvPr>
          <p:cNvSpPr>
            <a:spLocks noGrp="1"/>
          </p:cNvSpPr>
          <p:nvPr>
            <p:ph type="dt" sz="half" idx="10"/>
          </p:nvPr>
        </p:nvSpPr>
        <p:spPr/>
        <p:txBody>
          <a:bodyPr/>
          <a:lstStyle/>
          <a:p>
            <a:fld id="{55F5499F-5BEB-7E49-BB8A-0CDAFD357FC2}" type="datetime1">
              <a:rPr lang="en-IN" smtClean="0"/>
              <a:t>30/12/20</a:t>
            </a:fld>
            <a:endParaRPr lang="en-US" dirty="0"/>
          </a:p>
        </p:txBody>
      </p:sp>
      <p:sp>
        <p:nvSpPr>
          <p:cNvPr id="6" name="Footer Placeholder 5">
            <a:extLst>
              <a:ext uri="{FF2B5EF4-FFF2-40B4-BE49-F238E27FC236}">
                <a16:creationId xmlns:a16="http://schemas.microsoft.com/office/drawing/2014/main" id="{F90F12D7-6C31-1745-BCDC-9382163F5167}"/>
              </a:ext>
            </a:extLst>
          </p:cNvPr>
          <p:cNvSpPr>
            <a:spLocks noGrp="1"/>
          </p:cNvSpPr>
          <p:nvPr>
            <p:ph type="ftr" sz="quarter" idx="11"/>
          </p:nvPr>
        </p:nvSpPr>
        <p:spPr/>
        <p:txBody>
          <a:bodyPr/>
          <a:lstStyle/>
          <a:p>
            <a:r>
              <a:rPr lang="en-US" dirty="0"/>
              <a:t>World in 2021 Summary-Shiv-Dec 31 2020</a:t>
            </a:r>
          </a:p>
        </p:txBody>
      </p:sp>
      <p:sp>
        <p:nvSpPr>
          <p:cNvPr id="7" name="Slide Number Placeholder 6">
            <a:extLst>
              <a:ext uri="{FF2B5EF4-FFF2-40B4-BE49-F238E27FC236}">
                <a16:creationId xmlns:a16="http://schemas.microsoft.com/office/drawing/2014/main" id="{797F8648-8F14-AE44-AFF6-9630D48949E7}"/>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640911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88C55-3877-1C46-9689-9B0C39C60E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23A77E-8CCD-9640-8E06-504ED30632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BC9251A-044C-B641-B74D-578F5535A9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04FC26F-28FB-874E-8401-04D10F901506}"/>
              </a:ext>
            </a:extLst>
          </p:cNvPr>
          <p:cNvSpPr>
            <a:spLocks noGrp="1"/>
          </p:cNvSpPr>
          <p:nvPr>
            <p:ph type="dt" sz="half" idx="10"/>
          </p:nvPr>
        </p:nvSpPr>
        <p:spPr/>
        <p:txBody>
          <a:bodyPr/>
          <a:lstStyle/>
          <a:p>
            <a:fld id="{DDFF3A1C-6BF6-6146-B51D-9DD03D3B731A}" type="datetime1">
              <a:rPr lang="en-IN" smtClean="0"/>
              <a:t>30/12/20</a:t>
            </a:fld>
            <a:endParaRPr lang="en-US" dirty="0"/>
          </a:p>
        </p:txBody>
      </p:sp>
      <p:sp>
        <p:nvSpPr>
          <p:cNvPr id="6" name="Footer Placeholder 5">
            <a:extLst>
              <a:ext uri="{FF2B5EF4-FFF2-40B4-BE49-F238E27FC236}">
                <a16:creationId xmlns:a16="http://schemas.microsoft.com/office/drawing/2014/main" id="{FA0C7483-ED85-2D43-8E67-D6D85BD28E81}"/>
              </a:ext>
            </a:extLst>
          </p:cNvPr>
          <p:cNvSpPr>
            <a:spLocks noGrp="1"/>
          </p:cNvSpPr>
          <p:nvPr>
            <p:ph type="ftr" sz="quarter" idx="11"/>
          </p:nvPr>
        </p:nvSpPr>
        <p:spPr/>
        <p:txBody>
          <a:bodyPr/>
          <a:lstStyle/>
          <a:p>
            <a:r>
              <a:rPr lang="en-US" dirty="0"/>
              <a:t>World in 2021 Summary-Shiv-Dec 31 2020</a:t>
            </a:r>
          </a:p>
        </p:txBody>
      </p:sp>
      <p:sp>
        <p:nvSpPr>
          <p:cNvPr id="7" name="Slide Number Placeholder 6">
            <a:extLst>
              <a:ext uri="{FF2B5EF4-FFF2-40B4-BE49-F238E27FC236}">
                <a16:creationId xmlns:a16="http://schemas.microsoft.com/office/drawing/2014/main" id="{BE9D47B1-AF82-A446-BD4E-B7B3DEBFCB84}"/>
              </a:ext>
            </a:extLst>
          </p:cNvPr>
          <p:cNvSpPr>
            <a:spLocks noGrp="1"/>
          </p:cNvSpPr>
          <p:nvPr>
            <p:ph type="sldNum" sz="quarter" idx="12"/>
          </p:nvPr>
        </p:nvSpPr>
        <p:spPr/>
        <p:txBody>
          <a:bodyPr/>
          <a:lstStyle/>
          <a:p>
            <a:fld id="{3C4481C2-9B5A-114C-8A5B-ACF9CFACCC84}" type="slidenum">
              <a:rPr lang="en-US" smtClean="0"/>
              <a:t>‹#›</a:t>
            </a:fld>
            <a:endParaRPr lang="en-US" dirty="0"/>
          </a:p>
        </p:txBody>
      </p:sp>
    </p:spTree>
    <p:extLst>
      <p:ext uri="{BB962C8B-B14F-4D97-AF65-F5344CB8AC3E}">
        <p14:creationId xmlns:p14="http://schemas.microsoft.com/office/powerpoint/2010/main" val="162890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50747E-A56D-4C4B-BACD-19216E99C1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532185-E310-064B-BE4C-03D4E30F73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E930CA-6E8C-A641-A23A-11DD6DD69B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C7D178-74FC-234B-B990-D844A6A752B0}" type="datetime1">
              <a:rPr lang="en-IN" smtClean="0"/>
              <a:t>30/12/20</a:t>
            </a:fld>
            <a:endParaRPr lang="en-US" dirty="0"/>
          </a:p>
        </p:txBody>
      </p:sp>
      <p:sp>
        <p:nvSpPr>
          <p:cNvPr id="5" name="Footer Placeholder 4">
            <a:extLst>
              <a:ext uri="{FF2B5EF4-FFF2-40B4-BE49-F238E27FC236}">
                <a16:creationId xmlns:a16="http://schemas.microsoft.com/office/drawing/2014/main" id="{A703564C-915C-524F-AE7C-085BF80F21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World in 2021 Summary-Shiv-Dec 31 2020</a:t>
            </a:r>
          </a:p>
        </p:txBody>
      </p:sp>
      <p:sp>
        <p:nvSpPr>
          <p:cNvPr id="6" name="Slide Number Placeholder 5">
            <a:extLst>
              <a:ext uri="{FF2B5EF4-FFF2-40B4-BE49-F238E27FC236}">
                <a16:creationId xmlns:a16="http://schemas.microsoft.com/office/drawing/2014/main" id="{70690145-D8AD-364F-9C84-5E69D32EAC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4481C2-9B5A-114C-8A5B-ACF9CFACCC84}" type="slidenum">
              <a:rPr lang="en-US" smtClean="0"/>
              <a:t>‹#›</a:t>
            </a:fld>
            <a:endParaRPr lang="en-US" dirty="0"/>
          </a:p>
        </p:txBody>
      </p:sp>
    </p:spTree>
    <p:extLst>
      <p:ext uri="{BB962C8B-B14F-4D97-AF65-F5344CB8AC3E}">
        <p14:creationId xmlns:p14="http://schemas.microsoft.com/office/powerpoint/2010/main" val="927305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B4033-9A92-3D4C-A574-2D2E10E1926C}"/>
              </a:ext>
            </a:extLst>
          </p:cNvPr>
          <p:cNvSpPr>
            <a:spLocks noGrp="1"/>
          </p:cNvSpPr>
          <p:nvPr>
            <p:ph type="ctrTitle"/>
          </p:nvPr>
        </p:nvSpPr>
        <p:spPr/>
        <p:txBody>
          <a:bodyPr/>
          <a:lstStyle/>
          <a:p>
            <a:r>
              <a:rPr lang="en-US" b="1" dirty="0"/>
              <a:t>The World in 2021</a:t>
            </a:r>
          </a:p>
        </p:txBody>
      </p:sp>
      <p:sp>
        <p:nvSpPr>
          <p:cNvPr id="3" name="Subtitle 2">
            <a:extLst>
              <a:ext uri="{FF2B5EF4-FFF2-40B4-BE49-F238E27FC236}">
                <a16:creationId xmlns:a16="http://schemas.microsoft.com/office/drawing/2014/main" id="{07BEB9E9-410A-A849-9D35-12FAFCE18D9F}"/>
              </a:ext>
            </a:extLst>
          </p:cNvPr>
          <p:cNvSpPr>
            <a:spLocks noGrp="1"/>
          </p:cNvSpPr>
          <p:nvPr>
            <p:ph type="subTitle" idx="1"/>
          </p:nvPr>
        </p:nvSpPr>
        <p:spPr/>
        <p:txBody>
          <a:bodyPr/>
          <a:lstStyle/>
          <a:p>
            <a:r>
              <a:rPr lang="en-US" b="1" dirty="0">
                <a:solidFill>
                  <a:srgbClr val="FF0000"/>
                </a:solidFill>
              </a:rPr>
              <a:t>Economist</a:t>
            </a:r>
          </a:p>
        </p:txBody>
      </p:sp>
      <p:sp>
        <p:nvSpPr>
          <p:cNvPr id="4" name="Footer Placeholder 3">
            <a:extLst>
              <a:ext uri="{FF2B5EF4-FFF2-40B4-BE49-F238E27FC236}">
                <a16:creationId xmlns:a16="http://schemas.microsoft.com/office/drawing/2014/main" id="{8C559872-D86D-0B4F-AD12-93ACD81DF02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975003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FE630-8A8C-244E-906B-2503C14EE906}"/>
              </a:ext>
            </a:extLst>
          </p:cNvPr>
          <p:cNvSpPr>
            <a:spLocks noGrp="1"/>
          </p:cNvSpPr>
          <p:nvPr>
            <p:ph type="title"/>
          </p:nvPr>
        </p:nvSpPr>
        <p:spPr>
          <a:xfrm>
            <a:off x="838200" y="365125"/>
            <a:ext cx="10515600" cy="5730875"/>
          </a:xfrm>
        </p:spPr>
        <p:txBody>
          <a:bodyPr/>
          <a:lstStyle/>
          <a:p>
            <a:r>
              <a:rPr lang="en-US" b="1" dirty="0"/>
              <a:t>The pandemic makes voters susceptible to populism. People are scared and populist leaders are adept at exploiting fear.</a:t>
            </a:r>
            <a:br>
              <a:rPr lang="en-US" b="1" dirty="0"/>
            </a:br>
            <a:r>
              <a:rPr lang="en-US" b="1" dirty="0"/>
              <a:t>People are confused, so populists offer narratives that are easy to grasp, such as China or globalization being the reasons for what’s happening.</a:t>
            </a:r>
          </a:p>
        </p:txBody>
      </p:sp>
      <p:sp>
        <p:nvSpPr>
          <p:cNvPr id="3" name="Footer Placeholder 2">
            <a:extLst>
              <a:ext uri="{FF2B5EF4-FFF2-40B4-BE49-F238E27FC236}">
                <a16:creationId xmlns:a16="http://schemas.microsoft.com/office/drawing/2014/main" id="{CD35DADF-8336-9448-A2F9-60C4D7EA058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579599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FE630-8A8C-244E-906B-2503C14EE906}"/>
              </a:ext>
            </a:extLst>
          </p:cNvPr>
          <p:cNvSpPr>
            <a:spLocks noGrp="1"/>
          </p:cNvSpPr>
          <p:nvPr>
            <p:ph type="title"/>
          </p:nvPr>
        </p:nvSpPr>
        <p:spPr>
          <a:xfrm>
            <a:off x="838200" y="365125"/>
            <a:ext cx="10515600" cy="5730875"/>
          </a:xfrm>
        </p:spPr>
        <p:txBody>
          <a:bodyPr>
            <a:normAutofit fontScale="90000"/>
          </a:bodyPr>
          <a:lstStyle/>
          <a:p>
            <a:r>
              <a:rPr lang="en-US" b="1" dirty="0"/>
              <a:t>Who will run the world’s institutions such as the UN in 2021? The world’s institutions have been weakened by the great power rivalry.</a:t>
            </a:r>
            <a:br>
              <a:rPr lang="en-US" b="1" dirty="0"/>
            </a:br>
            <a:br>
              <a:rPr lang="en-US" b="1" dirty="0"/>
            </a:br>
            <a:r>
              <a:rPr lang="en-US" b="1" dirty="0"/>
              <a:t>China is the rising super power, increasingly assertive but not keen to take leadership of these institutions.</a:t>
            </a:r>
            <a:br>
              <a:rPr lang="en-US" b="1" dirty="0"/>
            </a:br>
            <a:br>
              <a:rPr lang="en-US" b="1" dirty="0"/>
            </a:br>
            <a:r>
              <a:rPr lang="en-US" b="1" dirty="0"/>
              <a:t>Will USA under Biden be prepared to step back into that role?</a:t>
            </a:r>
          </a:p>
        </p:txBody>
      </p:sp>
      <p:sp>
        <p:nvSpPr>
          <p:cNvPr id="3" name="Footer Placeholder 2">
            <a:extLst>
              <a:ext uri="{FF2B5EF4-FFF2-40B4-BE49-F238E27FC236}">
                <a16:creationId xmlns:a16="http://schemas.microsoft.com/office/drawing/2014/main" id="{CD35DADF-8336-9448-A2F9-60C4D7EA058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597708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12849-20D2-0242-8783-3A73F536A533}"/>
              </a:ext>
            </a:extLst>
          </p:cNvPr>
          <p:cNvSpPr>
            <a:spLocks noGrp="1"/>
          </p:cNvSpPr>
          <p:nvPr>
            <p:ph type="title"/>
          </p:nvPr>
        </p:nvSpPr>
        <p:spPr>
          <a:xfrm>
            <a:off x="838200" y="365125"/>
            <a:ext cx="10515600" cy="5720365"/>
          </a:xfrm>
        </p:spPr>
        <p:txBody>
          <a:bodyPr/>
          <a:lstStyle/>
          <a:p>
            <a:r>
              <a:rPr lang="en-US" b="1" dirty="0"/>
              <a:t>Recessions are capitalism’s sorting mechanisms.</a:t>
            </a:r>
            <a:br>
              <a:rPr lang="en-US" b="1" dirty="0"/>
            </a:br>
            <a:br>
              <a:rPr lang="en-US" b="1" dirty="0"/>
            </a:br>
            <a:r>
              <a:rPr lang="en-US" b="1" dirty="0"/>
              <a:t>America has been in recession for 14 % of the time since World War 2</a:t>
            </a:r>
          </a:p>
        </p:txBody>
      </p:sp>
      <p:sp>
        <p:nvSpPr>
          <p:cNvPr id="3" name="Footer Placeholder 2">
            <a:extLst>
              <a:ext uri="{FF2B5EF4-FFF2-40B4-BE49-F238E27FC236}">
                <a16:creationId xmlns:a16="http://schemas.microsoft.com/office/drawing/2014/main" id="{8A07005D-5AD2-DA4F-9CCC-E58B3C63FC56}"/>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695297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12849-20D2-0242-8783-3A73F536A533}"/>
              </a:ext>
            </a:extLst>
          </p:cNvPr>
          <p:cNvSpPr>
            <a:spLocks noGrp="1"/>
          </p:cNvSpPr>
          <p:nvPr>
            <p:ph type="title"/>
          </p:nvPr>
        </p:nvSpPr>
        <p:spPr>
          <a:xfrm>
            <a:off x="838200" y="365125"/>
            <a:ext cx="10515600" cy="5720365"/>
          </a:xfrm>
        </p:spPr>
        <p:txBody>
          <a:bodyPr/>
          <a:lstStyle/>
          <a:p>
            <a:r>
              <a:rPr lang="en-US" b="1" dirty="0"/>
              <a:t>In the first half of 2020, 40 % of America’s top 3000 listed companies made losses compared to 33 % in 2009.</a:t>
            </a:r>
            <a:br>
              <a:rPr lang="en-US" b="1" dirty="0"/>
            </a:br>
            <a:br>
              <a:rPr lang="en-US" b="1" dirty="0"/>
            </a:br>
            <a:r>
              <a:rPr lang="en-US" b="1" dirty="0"/>
              <a:t>The winners from the pandemic will be big firms that benefit from technology. Yet they face a tricky situation as the rules between business and society will be recast.</a:t>
            </a:r>
          </a:p>
        </p:txBody>
      </p:sp>
      <p:sp>
        <p:nvSpPr>
          <p:cNvPr id="3" name="Footer Placeholder 2">
            <a:extLst>
              <a:ext uri="{FF2B5EF4-FFF2-40B4-BE49-F238E27FC236}">
                <a16:creationId xmlns:a16="http://schemas.microsoft.com/office/drawing/2014/main" id="{8A07005D-5AD2-DA4F-9CCC-E58B3C63FC56}"/>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992462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12849-20D2-0242-8783-3A73F536A533}"/>
              </a:ext>
            </a:extLst>
          </p:cNvPr>
          <p:cNvSpPr>
            <a:spLocks noGrp="1"/>
          </p:cNvSpPr>
          <p:nvPr>
            <p:ph type="title"/>
          </p:nvPr>
        </p:nvSpPr>
        <p:spPr>
          <a:xfrm>
            <a:off x="838200" y="365125"/>
            <a:ext cx="10515600" cy="5720365"/>
          </a:xfrm>
        </p:spPr>
        <p:txBody>
          <a:bodyPr/>
          <a:lstStyle/>
          <a:p>
            <a:r>
              <a:rPr lang="en-US" b="1" dirty="0"/>
              <a:t>Firms will be under pressure to pay less attention to shareholders and more to workers.</a:t>
            </a:r>
            <a:br>
              <a:rPr lang="en-US" b="1" dirty="0"/>
            </a:br>
            <a:r>
              <a:rPr lang="en-US" b="1" dirty="0"/>
              <a:t>The stagnation of globalization means that multinationals will have to work as federation of national businesses, taking away some global scale advantages.</a:t>
            </a:r>
            <a:br>
              <a:rPr lang="en-US" b="1" dirty="0"/>
            </a:br>
            <a:r>
              <a:rPr lang="en-US" b="1" dirty="0"/>
              <a:t>As size of government expands, that means more taxes and more regulations.</a:t>
            </a:r>
          </a:p>
        </p:txBody>
      </p:sp>
      <p:sp>
        <p:nvSpPr>
          <p:cNvPr id="3" name="Footer Placeholder 2">
            <a:extLst>
              <a:ext uri="{FF2B5EF4-FFF2-40B4-BE49-F238E27FC236}">
                <a16:creationId xmlns:a16="http://schemas.microsoft.com/office/drawing/2014/main" id="{8A07005D-5AD2-DA4F-9CCC-E58B3C63FC56}"/>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536671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12849-20D2-0242-8783-3A73F536A533}"/>
              </a:ext>
            </a:extLst>
          </p:cNvPr>
          <p:cNvSpPr>
            <a:spLocks noGrp="1"/>
          </p:cNvSpPr>
          <p:nvPr>
            <p:ph type="title"/>
          </p:nvPr>
        </p:nvSpPr>
        <p:spPr>
          <a:xfrm>
            <a:off x="838200" y="365125"/>
            <a:ext cx="10515600" cy="5720365"/>
          </a:xfrm>
        </p:spPr>
        <p:txBody>
          <a:bodyPr/>
          <a:lstStyle/>
          <a:p>
            <a:r>
              <a:rPr lang="en-US" b="1" dirty="0"/>
              <a:t>For the top 3000 firms in the world, the effective tax rate has dropped from 33 % to 22 % in the last decade, so, now the only way is up. At the end of this pandemic and recession, the world of business will be shaken up, and so will the rules of capitalism.</a:t>
            </a:r>
          </a:p>
        </p:txBody>
      </p:sp>
      <p:sp>
        <p:nvSpPr>
          <p:cNvPr id="3" name="Footer Placeholder 2">
            <a:extLst>
              <a:ext uri="{FF2B5EF4-FFF2-40B4-BE49-F238E27FC236}">
                <a16:creationId xmlns:a16="http://schemas.microsoft.com/office/drawing/2014/main" id="{8A07005D-5AD2-DA4F-9CCC-E58B3C63FC56}"/>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496588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305D71-BDF4-814C-B431-3512E55D9E79}"/>
              </a:ext>
            </a:extLst>
          </p:cNvPr>
          <p:cNvSpPr>
            <a:spLocks noGrp="1"/>
          </p:cNvSpPr>
          <p:nvPr>
            <p:ph type="title"/>
          </p:nvPr>
        </p:nvSpPr>
        <p:spPr/>
        <p:txBody>
          <a:bodyPr/>
          <a:lstStyle/>
          <a:p>
            <a:r>
              <a:rPr lang="en-US" b="1" dirty="0"/>
              <a:t>Customers who have tried new shopping behavior in the pandemic</a:t>
            </a:r>
          </a:p>
        </p:txBody>
      </p:sp>
      <p:graphicFrame>
        <p:nvGraphicFramePr>
          <p:cNvPr id="6" name="Content Placeholder 5">
            <a:extLst>
              <a:ext uri="{FF2B5EF4-FFF2-40B4-BE49-F238E27FC236}">
                <a16:creationId xmlns:a16="http://schemas.microsoft.com/office/drawing/2014/main" id="{49904C55-AF3E-DB49-856C-8766A83112BE}"/>
              </a:ext>
            </a:extLst>
          </p:cNvPr>
          <p:cNvGraphicFramePr>
            <a:graphicFrameLocks noGrp="1"/>
          </p:cNvGraphicFramePr>
          <p:nvPr>
            <p:ph idx="1"/>
            <p:extLst>
              <p:ext uri="{D42A27DB-BD31-4B8C-83A1-F6EECF244321}">
                <p14:modId xmlns:p14="http://schemas.microsoft.com/office/powerpoint/2010/main" val="385719210"/>
              </p:ext>
            </p:extLst>
          </p:nvPr>
        </p:nvGraphicFramePr>
        <p:xfrm>
          <a:off x="838200" y="1825625"/>
          <a:ext cx="10807262" cy="3540760"/>
        </p:xfrm>
        <a:graphic>
          <a:graphicData uri="http://schemas.openxmlformats.org/drawingml/2006/table">
            <a:tbl>
              <a:tblPr firstRow="1" bandRow="1">
                <a:tableStyleId>{5C22544A-7EE6-4342-B048-85BDC9FD1C3A}</a:tableStyleId>
              </a:tblPr>
              <a:tblGrid>
                <a:gridCol w="1493357">
                  <a:extLst>
                    <a:ext uri="{9D8B030D-6E8A-4147-A177-3AD203B41FA5}">
                      <a16:colId xmlns:a16="http://schemas.microsoft.com/office/drawing/2014/main" val="1862158861"/>
                    </a:ext>
                  </a:extLst>
                </a:gridCol>
                <a:gridCol w="4510677">
                  <a:extLst>
                    <a:ext uri="{9D8B030D-6E8A-4147-A177-3AD203B41FA5}">
                      <a16:colId xmlns:a16="http://schemas.microsoft.com/office/drawing/2014/main" val="692105585"/>
                    </a:ext>
                  </a:extLst>
                </a:gridCol>
                <a:gridCol w="4803228">
                  <a:extLst>
                    <a:ext uri="{9D8B030D-6E8A-4147-A177-3AD203B41FA5}">
                      <a16:colId xmlns:a16="http://schemas.microsoft.com/office/drawing/2014/main" val="1972333318"/>
                    </a:ext>
                  </a:extLst>
                </a:gridCol>
              </a:tblGrid>
              <a:tr h="370840">
                <a:tc>
                  <a:txBody>
                    <a:bodyPr/>
                    <a:lstStyle/>
                    <a:p>
                      <a:r>
                        <a:rPr lang="en-US" dirty="0"/>
                        <a:t>Country</a:t>
                      </a:r>
                    </a:p>
                  </a:txBody>
                  <a:tcPr/>
                </a:tc>
                <a:tc>
                  <a:txBody>
                    <a:bodyPr/>
                    <a:lstStyle/>
                    <a:p>
                      <a:pPr algn="ctr"/>
                      <a:r>
                        <a:rPr lang="en-US" dirty="0"/>
                        <a:t>% saying they tried new shopping behavior</a:t>
                      </a:r>
                    </a:p>
                  </a:txBody>
                  <a:tcPr/>
                </a:tc>
                <a:tc>
                  <a:txBody>
                    <a:bodyPr/>
                    <a:lstStyle/>
                    <a:p>
                      <a:pPr algn="ctr"/>
                      <a:r>
                        <a:rPr lang="en-US" dirty="0"/>
                        <a:t>% saying they will adopt new shopping behavior</a:t>
                      </a:r>
                    </a:p>
                  </a:txBody>
                  <a:tcPr/>
                </a:tc>
                <a:extLst>
                  <a:ext uri="{0D108BD9-81ED-4DB2-BD59-A6C34878D82A}">
                    <a16:rowId xmlns:a16="http://schemas.microsoft.com/office/drawing/2014/main" val="341307163"/>
                  </a:ext>
                </a:extLst>
              </a:tr>
              <a:tr h="370840">
                <a:tc>
                  <a:txBody>
                    <a:bodyPr/>
                    <a:lstStyle/>
                    <a:p>
                      <a:r>
                        <a:rPr lang="en-US" sz="2000" b="1" dirty="0"/>
                        <a:t>India</a:t>
                      </a:r>
                    </a:p>
                  </a:txBody>
                  <a:tcPr>
                    <a:solidFill>
                      <a:schemeClr val="bg1"/>
                    </a:solidFill>
                  </a:tcPr>
                </a:tc>
                <a:tc>
                  <a:txBody>
                    <a:bodyPr/>
                    <a:lstStyle/>
                    <a:p>
                      <a:pPr algn="ctr"/>
                      <a:r>
                        <a:rPr lang="en-US" sz="2000" b="1" dirty="0"/>
                        <a:t>90 %</a:t>
                      </a:r>
                    </a:p>
                  </a:txBody>
                  <a:tcPr>
                    <a:solidFill>
                      <a:schemeClr val="bg1"/>
                    </a:solidFill>
                  </a:tcPr>
                </a:tc>
                <a:tc>
                  <a:txBody>
                    <a:bodyPr/>
                    <a:lstStyle/>
                    <a:p>
                      <a:pPr algn="ctr"/>
                      <a:r>
                        <a:rPr lang="en-US" sz="2000" b="1" dirty="0"/>
                        <a:t>69 to 78 %</a:t>
                      </a:r>
                    </a:p>
                  </a:txBody>
                  <a:tcPr>
                    <a:solidFill>
                      <a:schemeClr val="bg1"/>
                    </a:solidFill>
                  </a:tcPr>
                </a:tc>
                <a:extLst>
                  <a:ext uri="{0D108BD9-81ED-4DB2-BD59-A6C34878D82A}">
                    <a16:rowId xmlns:a16="http://schemas.microsoft.com/office/drawing/2014/main" val="3863265758"/>
                  </a:ext>
                </a:extLst>
              </a:tr>
              <a:tr h="370840">
                <a:tc>
                  <a:txBody>
                    <a:bodyPr/>
                    <a:lstStyle/>
                    <a:p>
                      <a:r>
                        <a:rPr lang="en-US" sz="2000" b="1" dirty="0"/>
                        <a:t>China</a:t>
                      </a:r>
                    </a:p>
                  </a:txBody>
                  <a:tcPr>
                    <a:solidFill>
                      <a:schemeClr val="bg1"/>
                    </a:solidFill>
                  </a:tcPr>
                </a:tc>
                <a:tc>
                  <a:txBody>
                    <a:bodyPr/>
                    <a:lstStyle/>
                    <a:p>
                      <a:pPr algn="ctr"/>
                      <a:r>
                        <a:rPr lang="en-US" sz="2000" b="1" dirty="0"/>
                        <a:t>85 %</a:t>
                      </a:r>
                    </a:p>
                  </a:txBody>
                  <a:tcPr>
                    <a:solidFill>
                      <a:schemeClr val="bg1"/>
                    </a:solidFill>
                  </a:tcPr>
                </a:tc>
                <a:tc>
                  <a:txBody>
                    <a:bodyPr/>
                    <a:lstStyle/>
                    <a:p>
                      <a:pPr algn="ctr"/>
                      <a:r>
                        <a:rPr lang="en-US" sz="2000" b="1" dirty="0"/>
                        <a:t>72 to 81 %</a:t>
                      </a:r>
                    </a:p>
                  </a:txBody>
                  <a:tcPr>
                    <a:solidFill>
                      <a:schemeClr val="bg1"/>
                    </a:solidFill>
                  </a:tcPr>
                </a:tc>
                <a:extLst>
                  <a:ext uri="{0D108BD9-81ED-4DB2-BD59-A6C34878D82A}">
                    <a16:rowId xmlns:a16="http://schemas.microsoft.com/office/drawing/2014/main" val="297283063"/>
                  </a:ext>
                </a:extLst>
              </a:tr>
              <a:tr h="370840">
                <a:tc>
                  <a:txBody>
                    <a:bodyPr/>
                    <a:lstStyle/>
                    <a:p>
                      <a:r>
                        <a:rPr lang="en-US" sz="2000" b="1" dirty="0"/>
                        <a:t>USA</a:t>
                      </a:r>
                    </a:p>
                  </a:txBody>
                  <a:tcPr>
                    <a:solidFill>
                      <a:schemeClr val="bg1"/>
                    </a:solidFill>
                  </a:tcPr>
                </a:tc>
                <a:tc>
                  <a:txBody>
                    <a:bodyPr/>
                    <a:lstStyle/>
                    <a:p>
                      <a:pPr algn="ctr"/>
                      <a:r>
                        <a:rPr lang="en-US" sz="2000" b="1" dirty="0"/>
                        <a:t>70 %</a:t>
                      </a:r>
                    </a:p>
                  </a:txBody>
                  <a:tcPr>
                    <a:solidFill>
                      <a:schemeClr val="bg1"/>
                    </a:solidFill>
                  </a:tcPr>
                </a:tc>
                <a:tc>
                  <a:txBody>
                    <a:bodyPr/>
                    <a:lstStyle/>
                    <a:p>
                      <a:pPr algn="ctr"/>
                      <a:r>
                        <a:rPr lang="en-US" sz="2000" b="1" dirty="0"/>
                        <a:t>75 to 83 %</a:t>
                      </a:r>
                    </a:p>
                  </a:txBody>
                  <a:tcPr>
                    <a:solidFill>
                      <a:schemeClr val="bg1"/>
                    </a:solidFill>
                  </a:tcPr>
                </a:tc>
                <a:extLst>
                  <a:ext uri="{0D108BD9-81ED-4DB2-BD59-A6C34878D82A}">
                    <a16:rowId xmlns:a16="http://schemas.microsoft.com/office/drawing/2014/main" val="3271897929"/>
                  </a:ext>
                </a:extLst>
              </a:tr>
              <a:tr h="370840">
                <a:tc>
                  <a:txBody>
                    <a:bodyPr/>
                    <a:lstStyle/>
                    <a:p>
                      <a:r>
                        <a:rPr lang="en-US" sz="2000" b="1" dirty="0"/>
                        <a:t>Italy</a:t>
                      </a:r>
                    </a:p>
                  </a:txBody>
                  <a:tcPr>
                    <a:solidFill>
                      <a:schemeClr val="bg1"/>
                    </a:solidFill>
                  </a:tcPr>
                </a:tc>
                <a:tc>
                  <a:txBody>
                    <a:bodyPr/>
                    <a:lstStyle/>
                    <a:p>
                      <a:pPr algn="ctr"/>
                      <a:r>
                        <a:rPr lang="en-US" sz="2000" b="1" dirty="0"/>
                        <a:t>65 %</a:t>
                      </a:r>
                    </a:p>
                  </a:txBody>
                  <a:tcPr>
                    <a:solidFill>
                      <a:schemeClr val="bg1"/>
                    </a:solidFill>
                  </a:tcPr>
                </a:tc>
                <a:tc>
                  <a:txBody>
                    <a:bodyPr/>
                    <a:lstStyle/>
                    <a:p>
                      <a:pPr algn="ctr"/>
                      <a:r>
                        <a:rPr lang="en-US" sz="2000" b="1" dirty="0"/>
                        <a:t>72 to 83 %</a:t>
                      </a:r>
                    </a:p>
                  </a:txBody>
                  <a:tcPr>
                    <a:solidFill>
                      <a:schemeClr val="bg1"/>
                    </a:solidFill>
                  </a:tcPr>
                </a:tc>
                <a:extLst>
                  <a:ext uri="{0D108BD9-81ED-4DB2-BD59-A6C34878D82A}">
                    <a16:rowId xmlns:a16="http://schemas.microsoft.com/office/drawing/2014/main" val="535837661"/>
                  </a:ext>
                </a:extLst>
              </a:tr>
              <a:tr h="370840">
                <a:tc>
                  <a:txBody>
                    <a:bodyPr/>
                    <a:lstStyle/>
                    <a:p>
                      <a:r>
                        <a:rPr lang="en-US" sz="2000" b="1" dirty="0"/>
                        <a:t>Britain</a:t>
                      </a:r>
                    </a:p>
                  </a:txBody>
                  <a:tcPr>
                    <a:solidFill>
                      <a:schemeClr val="bg1"/>
                    </a:solidFill>
                  </a:tcPr>
                </a:tc>
                <a:tc>
                  <a:txBody>
                    <a:bodyPr/>
                    <a:lstStyle/>
                    <a:p>
                      <a:pPr algn="ctr"/>
                      <a:r>
                        <a:rPr lang="en-US" sz="2000" b="1" dirty="0"/>
                        <a:t>62 %</a:t>
                      </a:r>
                    </a:p>
                  </a:txBody>
                  <a:tcPr>
                    <a:solidFill>
                      <a:schemeClr val="bg1"/>
                    </a:solidFill>
                  </a:tcPr>
                </a:tc>
                <a:tc>
                  <a:txBody>
                    <a:bodyPr/>
                    <a:lstStyle/>
                    <a:p>
                      <a:pPr algn="ctr"/>
                      <a:r>
                        <a:rPr lang="en-US" sz="2000" b="1" dirty="0"/>
                        <a:t>81 to 88 %</a:t>
                      </a:r>
                    </a:p>
                  </a:txBody>
                  <a:tcPr>
                    <a:solidFill>
                      <a:schemeClr val="bg1"/>
                    </a:solidFill>
                  </a:tcPr>
                </a:tc>
                <a:extLst>
                  <a:ext uri="{0D108BD9-81ED-4DB2-BD59-A6C34878D82A}">
                    <a16:rowId xmlns:a16="http://schemas.microsoft.com/office/drawing/2014/main" val="3004638469"/>
                  </a:ext>
                </a:extLst>
              </a:tr>
              <a:tr h="370840">
                <a:tc>
                  <a:txBody>
                    <a:bodyPr/>
                    <a:lstStyle/>
                    <a:p>
                      <a:r>
                        <a:rPr lang="en-US" sz="2000" b="1" dirty="0"/>
                        <a:t>France</a:t>
                      </a:r>
                    </a:p>
                  </a:txBody>
                  <a:tcPr>
                    <a:solidFill>
                      <a:schemeClr val="bg1"/>
                    </a:solidFill>
                  </a:tcPr>
                </a:tc>
                <a:tc>
                  <a:txBody>
                    <a:bodyPr/>
                    <a:lstStyle/>
                    <a:p>
                      <a:pPr algn="ctr"/>
                      <a:r>
                        <a:rPr lang="en-US" sz="2000" b="1" dirty="0"/>
                        <a:t>55 %</a:t>
                      </a:r>
                    </a:p>
                  </a:txBody>
                  <a:tcPr>
                    <a:solidFill>
                      <a:schemeClr val="bg1"/>
                    </a:solidFill>
                  </a:tcPr>
                </a:tc>
                <a:tc>
                  <a:txBody>
                    <a:bodyPr/>
                    <a:lstStyle/>
                    <a:p>
                      <a:pPr algn="ctr"/>
                      <a:r>
                        <a:rPr lang="en-US" sz="2000" b="1" dirty="0"/>
                        <a:t>67 to 78 %</a:t>
                      </a:r>
                    </a:p>
                  </a:txBody>
                  <a:tcPr>
                    <a:solidFill>
                      <a:schemeClr val="bg1"/>
                    </a:solidFill>
                  </a:tcPr>
                </a:tc>
                <a:extLst>
                  <a:ext uri="{0D108BD9-81ED-4DB2-BD59-A6C34878D82A}">
                    <a16:rowId xmlns:a16="http://schemas.microsoft.com/office/drawing/2014/main" val="3611800314"/>
                  </a:ext>
                </a:extLst>
              </a:tr>
              <a:tr h="370840">
                <a:tc>
                  <a:txBody>
                    <a:bodyPr/>
                    <a:lstStyle/>
                    <a:p>
                      <a:r>
                        <a:rPr lang="en-US" sz="2000" b="1" dirty="0"/>
                        <a:t>Germany</a:t>
                      </a:r>
                    </a:p>
                  </a:txBody>
                  <a:tcPr>
                    <a:solidFill>
                      <a:schemeClr val="bg1"/>
                    </a:solidFill>
                  </a:tcPr>
                </a:tc>
                <a:tc>
                  <a:txBody>
                    <a:bodyPr/>
                    <a:lstStyle/>
                    <a:p>
                      <a:pPr algn="ctr"/>
                      <a:r>
                        <a:rPr lang="en-US" sz="2000" b="1" dirty="0"/>
                        <a:t>50 %</a:t>
                      </a:r>
                    </a:p>
                  </a:txBody>
                  <a:tcPr>
                    <a:solidFill>
                      <a:schemeClr val="bg1"/>
                    </a:solidFill>
                  </a:tcPr>
                </a:tc>
                <a:tc>
                  <a:txBody>
                    <a:bodyPr/>
                    <a:lstStyle/>
                    <a:p>
                      <a:pPr algn="ctr"/>
                      <a:r>
                        <a:rPr lang="en-US" sz="2000" b="1" dirty="0"/>
                        <a:t>65 to 82 %</a:t>
                      </a:r>
                    </a:p>
                  </a:txBody>
                  <a:tcPr>
                    <a:solidFill>
                      <a:schemeClr val="bg1"/>
                    </a:solidFill>
                  </a:tcPr>
                </a:tc>
                <a:extLst>
                  <a:ext uri="{0D108BD9-81ED-4DB2-BD59-A6C34878D82A}">
                    <a16:rowId xmlns:a16="http://schemas.microsoft.com/office/drawing/2014/main" val="852827842"/>
                  </a:ext>
                </a:extLst>
              </a:tr>
              <a:tr h="370840">
                <a:tc>
                  <a:txBody>
                    <a:bodyPr/>
                    <a:lstStyle/>
                    <a:p>
                      <a:r>
                        <a:rPr lang="en-US" sz="2000" b="1" dirty="0"/>
                        <a:t>Japan</a:t>
                      </a:r>
                    </a:p>
                  </a:txBody>
                  <a:tcPr>
                    <a:solidFill>
                      <a:schemeClr val="bg1"/>
                    </a:solidFill>
                  </a:tcPr>
                </a:tc>
                <a:tc>
                  <a:txBody>
                    <a:bodyPr/>
                    <a:lstStyle/>
                    <a:p>
                      <a:pPr algn="ctr"/>
                      <a:r>
                        <a:rPr lang="en-US" sz="2000" b="1" dirty="0"/>
                        <a:t>32 %</a:t>
                      </a:r>
                    </a:p>
                  </a:txBody>
                  <a:tcPr>
                    <a:solidFill>
                      <a:schemeClr val="bg1"/>
                    </a:solidFill>
                  </a:tcPr>
                </a:tc>
                <a:tc>
                  <a:txBody>
                    <a:bodyPr/>
                    <a:lstStyle/>
                    <a:p>
                      <a:pPr algn="ctr"/>
                      <a:r>
                        <a:rPr lang="en-US" sz="2000" b="1" dirty="0"/>
                        <a:t>83 to 92 %</a:t>
                      </a:r>
                    </a:p>
                  </a:txBody>
                  <a:tcPr>
                    <a:solidFill>
                      <a:schemeClr val="bg1"/>
                    </a:solidFill>
                  </a:tcPr>
                </a:tc>
                <a:extLst>
                  <a:ext uri="{0D108BD9-81ED-4DB2-BD59-A6C34878D82A}">
                    <a16:rowId xmlns:a16="http://schemas.microsoft.com/office/drawing/2014/main" val="3150573537"/>
                  </a:ext>
                </a:extLst>
              </a:tr>
            </a:tbl>
          </a:graphicData>
        </a:graphic>
      </p:graphicFrame>
      <p:sp>
        <p:nvSpPr>
          <p:cNvPr id="3" name="Footer Placeholder 2">
            <a:extLst>
              <a:ext uri="{FF2B5EF4-FFF2-40B4-BE49-F238E27FC236}">
                <a16:creationId xmlns:a16="http://schemas.microsoft.com/office/drawing/2014/main" id="{8A07005D-5AD2-DA4F-9CCC-E58B3C63FC56}"/>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752590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D9DA9-9091-6647-9B83-22C73995C6D4}"/>
              </a:ext>
            </a:extLst>
          </p:cNvPr>
          <p:cNvSpPr>
            <a:spLocks noGrp="1"/>
          </p:cNvSpPr>
          <p:nvPr>
            <p:ph type="title"/>
          </p:nvPr>
        </p:nvSpPr>
        <p:spPr>
          <a:xfrm>
            <a:off x="838200" y="365125"/>
            <a:ext cx="10515600" cy="5751896"/>
          </a:xfrm>
        </p:spPr>
        <p:txBody>
          <a:bodyPr/>
          <a:lstStyle/>
          <a:p>
            <a:r>
              <a:rPr lang="en-US" b="1" dirty="0"/>
              <a:t>Extreme E , a new racing series based on electric SUVs which aims to raise awareness of climate change will stage its inaugural race in Senegal in January 2021!!</a:t>
            </a:r>
          </a:p>
        </p:txBody>
      </p:sp>
      <p:sp>
        <p:nvSpPr>
          <p:cNvPr id="3" name="Footer Placeholder 2">
            <a:extLst>
              <a:ext uri="{FF2B5EF4-FFF2-40B4-BE49-F238E27FC236}">
                <a16:creationId xmlns:a16="http://schemas.microsoft.com/office/drawing/2014/main" id="{E002152F-4FA3-AE40-A962-17C4CB06B7A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861604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D9DA9-9091-6647-9B83-22C73995C6D4}"/>
              </a:ext>
            </a:extLst>
          </p:cNvPr>
          <p:cNvSpPr>
            <a:spLocks noGrp="1"/>
          </p:cNvSpPr>
          <p:nvPr>
            <p:ph type="title"/>
          </p:nvPr>
        </p:nvSpPr>
        <p:spPr>
          <a:xfrm>
            <a:off x="838200" y="365125"/>
            <a:ext cx="10515600" cy="5751896"/>
          </a:xfrm>
        </p:spPr>
        <p:txBody>
          <a:bodyPr/>
          <a:lstStyle/>
          <a:p>
            <a:r>
              <a:rPr lang="en-US" b="1" dirty="0"/>
              <a:t>In June 2021, Amazon will start using Rivian electric vans, they hope to have 10,000 on the road by 2030.</a:t>
            </a:r>
          </a:p>
        </p:txBody>
      </p:sp>
      <p:sp>
        <p:nvSpPr>
          <p:cNvPr id="3" name="Footer Placeholder 2">
            <a:extLst>
              <a:ext uri="{FF2B5EF4-FFF2-40B4-BE49-F238E27FC236}">
                <a16:creationId xmlns:a16="http://schemas.microsoft.com/office/drawing/2014/main" id="{E002152F-4FA3-AE40-A962-17C4CB06B7A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237322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D9DA9-9091-6647-9B83-22C73995C6D4}"/>
              </a:ext>
            </a:extLst>
          </p:cNvPr>
          <p:cNvSpPr>
            <a:spLocks noGrp="1"/>
          </p:cNvSpPr>
          <p:nvPr>
            <p:ph type="title"/>
          </p:nvPr>
        </p:nvSpPr>
        <p:spPr>
          <a:xfrm>
            <a:off x="838200" y="365125"/>
            <a:ext cx="10515600" cy="5751896"/>
          </a:xfrm>
        </p:spPr>
        <p:txBody>
          <a:bodyPr/>
          <a:lstStyle/>
          <a:p>
            <a:r>
              <a:rPr lang="en-US" b="1" dirty="0"/>
              <a:t>In July 2021, France will give 2 weeks paternity leave and one week has to be used compulsorily.</a:t>
            </a:r>
          </a:p>
        </p:txBody>
      </p:sp>
      <p:sp>
        <p:nvSpPr>
          <p:cNvPr id="3" name="Footer Placeholder 2">
            <a:extLst>
              <a:ext uri="{FF2B5EF4-FFF2-40B4-BE49-F238E27FC236}">
                <a16:creationId xmlns:a16="http://schemas.microsoft.com/office/drawing/2014/main" id="{E002152F-4FA3-AE40-A962-17C4CB06B7A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049975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DE4B88-53A8-ED41-AE95-5D06BE173670}"/>
              </a:ext>
            </a:extLst>
          </p:cNvPr>
          <p:cNvSpPr>
            <a:spLocks noGrp="1"/>
          </p:cNvSpPr>
          <p:nvPr>
            <p:ph type="title"/>
          </p:nvPr>
        </p:nvSpPr>
        <p:spPr/>
        <p:txBody>
          <a:bodyPr/>
          <a:lstStyle/>
          <a:p>
            <a:r>
              <a:rPr lang="en-US" b="1" dirty="0"/>
              <a:t>10 things to watch for in 2021</a:t>
            </a:r>
          </a:p>
        </p:txBody>
      </p:sp>
      <p:sp>
        <p:nvSpPr>
          <p:cNvPr id="5" name="Content Placeholder 4">
            <a:extLst>
              <a:ext uri="{FF2B5EF4-FFF2-40B4-BE49-F238E27FC236}">
                <a16:creationId xmlns:a16="http://schemas.microsoft.com/office/drawing/2014/main" id="{42C9A242-F134-6345-B19C-87C11BD0FC02}"/>
              </a:ext>
            </a:extLst>
          </p:cNvPr>
          <p:cNvSpPr>
            <a:spLocks noGrp="1"/>
          </p:cNvSpPr>
          <p:nvPr>
            <p:ph idx="1"/>
          </p:nvPr>
        </p:nvSpPr>
        <p:spPr/>
        <p:txBody>
          <a:bodyPr>
            <a:normAutofit fontScale="92500" lnSpcReduction="20000"/>
          </a:bodyPr>
          <a:lstStyle/>
          <a:p>
            <a:pPr marL="514350" indent="-514350">
              <a:buFont typeface="+mj-lt"/>
              <a:buAutoNum type="arabicPeriod"/>
            </a:pPr>
            <a:r>
              <a:rPr lang="en-US" dirty="0"/>
              <a:t>Fights over vaccines</a:t>
            </a:r>
          </a:p>
          <a:p>
            <a:pPr marL="514350" indent="-514350">
              <a:buFont typeface="+mj-lt"/>
              <a:buAutoNum type="arabicPeriod"/>
            </a:pPr>
            <a:r>
              <a:rPr lang="en-US" dirty="0"/>
              <a:t>A mixed economic recovery</a:t>
            </a:r>
          </a:p>
          <a:p>
            <a:pPr marL="514350" indent="-514350">
              <a:buFont typeface="+mj-lt"/>
              <a:buAutoNum type="arabicPeriod"/>
            </a:pPr>
            <a:r>
              <a:rPr lang="en-US" dirty="0"/>
              <a:t>Patching up the new world disorder</a:t>
            </a:r>
          </a:p>
          <a:p>
            <a:pPr marL="514350" indent="-514350">
              <a:buFont typeface="+mj-lt"/>
              <a:buAutoNum type="arabicPeriod"/>
            </a:pPr>
            <a:r>
              <a:rPr lang="en-US" dirty="0"/>
              <a:t>More US – China Tensions</a:t>
            </a:r>
          </a:p>
          <a:p>
            <a:pPr marL="514350" indent="-514350">
              <a:buFont typeface="+mj-lt"/>
              <a:buAutoNum type="arabicPeriod"/>
            </a:pPr>
            <a:r>
              <a:rPr lang="en-US" dirty="0"/>
              <a:t>Companies on the front line</a:t>
            </a:r>
          </a:p>
          <a:p>
            <a:pPr marL="514350" indent="-514350">
              <a:buFont typeface="+mj-lt"/>
              <a:buAutoNum type="arabicPeriod"/>
            </a:pPr>
            <a:r>
              <a:rPr lang="en-US" dirty="0"/>
              <a:t>After the tech – </a:t>
            </a:r>
            <a:r>
              <a:rPr lang="en-US" dirty="0" err="1"/>
              <a:t>celeration</a:t>
            </a:r>
            <a:endParaRPr lang="en-US" dirty="0"/>
          </a:p>
          <a:p>
            <a:pPr marL="514350" indent="-514350">
              <a:buFont typeface="+mj-lt"/>
              <a:buAutoNum type="arabicPeriod"/>
            </a:pPr>
            <a:r>
              <a:rPr lang="en-US" dirty="0"/>
              <a:t>A less footloose world</a:t>
            </a:r>
          </a:p>
          <a:p>
            <a:pPr marL="514350" indent="-514350">
              <a:buFont typeface="+mj-lt"/>
              <a:buAutoNum type="arabicPeriod"/>
            </a:pPr>
            <a:r>
              <a:rPr lang="en-US" dirty="0"/>
              <a:t>An opportunity on climate change</a:t>
            </a:r>
          </a:p>
          <a:p>
            <a:pPr marL="514350" indent="-514350">
              <a:buFont typeface="+mj-lt"/>
              <a:buAutoNum type="arabicPeriod"/>
            </a:pPr>
            <a:r>
              <a:rPr lang="en-US" dirty="0"/>
              <a:t>The year of déjà vu</a:t>
            </a:r>
          </a:p>
          <a:p>
            <a:pPr marL="514350" indent="-514350">
              <a:buFont typeface="+mj-lt"/>
              <a:buAutoNum type="arabicPeriod"/>
            </a:pPr>
            <a:r>
              <a:rPr lang="en-US" dirty="0"/>
              <a:t>A wake up call for other risks</a:t>
            </a:r>
          </a:p>
        </p:txBody>
      </p:sp>
      <p:sp>
        <p:nvSpPr>
          <p:cNvPr id="3" name="Footer Placeholder 2">
            <a:extLst>
              <a:ext uri="{FF2B5EF4-FFF2-40B4-BE49-F238E27FC236}">
                <a16:creationId xmlns:a16="http://schemas.microsoft.com/office/drawing/2014/main" id="{69B10902-DCF6-524A-9E4F-A504E26F136F}"/>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339574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D9DA9-9091-6647-9B83-22C73995C6D4}"/>
              </a:ext>
            </a:extLst>
          </p:cNvPr>
          <p:cNvSpPr>
            <a:spLocks noGrp="1"/>
          </p:cNvSpPr>
          <p:nvPr>
            <p:ph type="title"/>
          </p:nvPr>
        </p:nvSpPr>
        <p:spPr>
          <a:xfrm>
            <a:off x="838200" y="365125"/>
            <a:ext cx="10515600" cy="5751896"/>
          </a:xfrm>
        </p:spPr>
        <p:txBody>
          <a:bodyPr/>
          <a:lstStyle/>
          <a:p>
            <a:r>
              <a:rPr lang="en-US" b="1" dirty="0"/>
              <a:t>In December 2021, India will send a manned spaceflight. When successful, this will make India the fourth country after USA, Russia and China to launch people into space.</a:t>
            </a:r>
          </a:p>
        </p:txBody>
      </p:sp>
      <p:sp>
        <p:nvSpPr>
          <p:cNvPr id="3" name="Footer Placeholder 2">
            <a:extLst>
              <a:ext uri="{FF2B5EF4-FFF2-40B4-BE49-F238E27FC236}">
                <a16:creationId xmlns:a16="http://schemas.microsoft.com/office/drawing/2014/main" id="{E002152F-4FA3-AE40-A962-17C4CB06B7A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394025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C47C29-1329-5549-816C-1262E900F6A0}"/>
              </a:ext>
            </a:extLst>
          </p:cNvPr>
          <p:cNvSpPr>
            <a:spLocks noGrp="1"/>
          </p:cNvSpPr>
          <p:nvPr>
            <p:ph type="title"/>
          </p:nvPr>
        </p:nvSpPr>
        <p:spPr/>
        <p:txBody>
          <a:bodyPr/>
          <a:lstStyle/>
          <a:p>
            <a:r>
              <a:rPr lang="en-US" b="1" dirty="0"/>
              <a:t>Which country’s Passport is most Popular</a:t>
            </a:r>
          </a:p>
        </p:txBody>
      </p:sp>
      <p:graphicFrame>
        <p:nvGraphicFramePr>
          <p:cNvPr id="6" name="Content Placeholder 5">
            <a:extLst>
              <a:ext uri="{FF2B5EF4-FFF2-40B4-BE49-F238E27FC236}">
                <a16:creationId xmlns:a16="http://schemas.microsoft.com/office/drawing/2014/main" id="{1AA59A9A-350E-884D-BA87-99936D690A5F}"/>
              </a:ext>
            </a:extLst>
          </p:cNvPr>
          <p:cNvGraphicFramePr>
            <a:graphicFrameLocks noGrp="1"/>
          </p:cNvGraphicFramePr>
          <p:nvPr>
            <p:ph idx="1"/>
            <p:extLst>
              <p:ext uri="{D42A27DB-BD31-4B8C-83A1-F6EECF244321}">
                <p14:modId xmlns:p14="http://schemas.microsoft.com/office/powerpoint/2010/main" val="1223299403"/>
              </p:ext>
            </p:extLst>
          </p:nvPr>
        </p:nvGraphicFramePr>
        <p:xfrm>
          <a:off x="1408387" y="1825625"/>
          <a:ext cx="9532883" cy="4079240"/>
        </p:xfrm>
        <a:graphic>
          <a:graphicData uri="http://schemas.openxmlformats.org/drawingml/2006/table">
            <a:tbl>
              <a:tblPr firstRow="1" bandRow="1">
                <a:tableStyleId>{5C22544A-7EE6-4342-B048-85BDC9FD1C3A}</a:tableStyleId>
              </a:tblPr>
              <a:tblGrid>
                <a:gridCol w="1075181">
                  <a:extLst>
                    <a:ext uri="{9D8B030D-6E8A-4147-A177-3AD203B41FA5}">
                      <a16:colId xmlns:a16="http://schemas.microsoft.com/office/drawing/2014/main" val="621752968"/>
                    </a:ext>
                  </a:extLst>
                </a:gridCol>
                <a:gridCol w="2014860">
                  <a:extLst>
                    <a:ext uri="{9D8B030D-6E8A-4147-A177-3AD203B41FA5}">
                      <a16:colId xmlns:a16="http://schemas.microsoft.com/office/drawing/2014/main" val="1153165848"/>
                    </a:ext>
                  </a:extLst>
                </a:gridCol>
                <a:gridCol w="2469931">
                  <a:extLst>
                    <a:ext uri="{9D8B030D-6E8A-4147-A177-3AD203B41FA5}">
                      <a16:colId xmlns:a16="http://schemas.microsoft.com/office/drawing/2014/main" val="2738350160"/>
                    </a:ext>
                  </a:extLst>
                </a:gridCol>
                <a:gridCol w="2041114">
                  <a:extLst>
                    <a:ext uri="{9D8B030D-6E8A-4147-A177-3AD203B41FA5}">
                      <a16:colId xmlns:a16="http://schemas.microsoft.com/office/drawing/2014/main" val="2098916317"/>
                    </a:ext>
                  </a:extLst>
                </a:gridCol>
                <a:gridCol w="1931797">
                  <a:extLst>
                    <a:ext uri="{9D8B030D-6E8A-4147-A177-3AD203B41FA5}">
                      <a16:colId xmlns:a16="http://schemas.microsoft.com/office/drawing/2014/main" val="4263477100"/>
                    </a:ext>
                  </a:extLst>
                </a:gridCol>
              </a:tblGrid>
              <a:tr h="370840">
                <a:tc>
                  <a:txBody>
                    <a:bodyPr/>
                    <a:lstStyle/>
                    <a:p>
                      <a:r>
                        <a:rPr lang="en-US" dirty="0"/>
                        <a:t>Rank </a:t>
                      </a:r>
                    </a:p>
                  </a:txBody>
                  <a:tcPr/>
                </a:tc>
                <a:tc>
                  <a:txBody>
                    <a:bodyPr/>
                    <a:lstStyle/>
                    <a:p>
                      <a:pPr algn="ctr"/>
                      <a:r>
                        <a:rPr lang="en-US" dirty="0"/>
                        <a:t>2010</a:t>
                      </a:r>
                    </a:p>
                  </a:txBody>
                  <a:tcPr/>
                </a:tc>
                <a:tc>
                  <a:txBody>
                    <a:bodyPr/>
                    <a:lstStyle/>
                    <a:p>
                      <a:pPr algn="ctr"/>
                      <a:r>
                        <a:rPr lang="en-US" dirty="0"/>
                        <a:t>2014</a:t>
                      </a:r>
                    </a:p>
                  </a:txBody>
                  <a:tcPr/>
                </a:tc>
                <a:tc>
                  <a:txBody>
                    <a:bodyPr/>
                    <a:lstStyle/>
                    <a:p>
                      <a:pPr algn="ctr"/>
                      <a:r>
                        <a:rPr lang="en-US" dirty="0"/>
                        <a:t>2018</a:t>
                      </a:r>
                    </a:p>
                  </a:txBody>
                  <a:tcPr/>
                </a:tc>
                <a:tc>
                  <a:txBody>
                    <a:bodyPr/>
                    <a:lstStyle/>
                    <a:p>
                      <a:pPr algn="ctr"/>
                      <a:r>
                        <a:rPr lang="en-US" dirty="0"/>
                        <a:t>2020</a:t>
                      </a:r>
                    </a:p>
                  </a:txBody>
                  <a:tcPr/>
                </a:tc>
                <a:extLst>
                  <a:ext uri="{0D108BD9-81ED-4DB2-BD59-A6C34878D82A}">
                    <a16:rowId xmlns:a16="http://schemas.microsoft.com/office/drawing/2014/main" val="2768496048"/>
                  </a:ext>
                </a:extLst>
              </a:tr>
              <a:tr h="370840">
                <a:tc>
                  <a:txBody>
                    <a:bodyPr/>
                    <a:lstStyle/>
                    <a:p>
                      <a:r>
                        <a:rPr lang="en-US" b="1" dirty="0"/>
                        <a:t>1</a:t>
                      </a:r>
                    </a:p>
                  </a:txBody>
                  <a:tcPr>
                    <a:solidFill>
                      <a:schemeClr val="bg1"/>
                    </a:solidFill>
                  </a:tcPr>
                </a:tc>
                <a:tc>
                  <a:txBody>
                    <a:bodyPr/>
                    <a:lstStyle/>
                    <a:p>
                      <a:pPr algn="ctr"/>
                      <a:r>
                        <a:rPr lang="en-US" b="1" dirty="0"/>
                        <a:t>Britain</a:t>
                      </a:r>
                    </a:p>
                  </a:txBody>
                  <a:tcPr>
                    <a:solidFill>
                      <a:schemeClr val="bg1"/>
                    </a:solidFill>
                  </a:tcPr>
                </a:tc>
                <a:tc>
                  <a:txBody>
                    <a:bodyPr/>
                    <a:lstStyle/>
                    <a:p>
                      <a:pPr algn="ctr"/>
                      <a:r>
                        <a:rPr lang="en-US" b="1" dirty="0"/>
                        <a:t>Britain/US/Germany</a:t>
                      </a:r>
                    </a:p>
                  </a:txBody>
                  <a:tcPr>
                    <a:solidFill>
                      <a:schemeClr val="bg1"/>
                    </a:solidFill>
                  </a:tcPr>
                </a:tc>
                <a:tc>
                  <a:txBody>
                    <a:bodyPr/>
                    <a:lstStyle/>
                    <a:p>
                      <a:pPr algn="ctr"/>
                      <a:r>
                        <a:rPr lang="en-US" b="1" dirty="0"/>
                        <a:t>Japan/Singapore</a:t>
                      </a:r>
                    </a:p>
                  </a:txBody>
                  <a:tcPr>
                    <a:solidFill>
                      <a:schemeClr val="bg1"/>
                    </a:solidFill>
                  </a:tcPr>
                </a:tc>
                <a:tc>
                  <a:txBody>
                    <a:bodyPr/>
                    <a:lstStyle/>
                    <a:p>
                      <a:pPr algn="ctr"/>
                      <a:r>
                        <a:rPr lang="en-US" b="1" dirty="0"/>
                        <a:t>Japan</a:t>
                      </a:r>
                    </a:p>
                  </a:txBody>
                  <a:tcPr>
                    <a:solidFill>
                      <a:schemeClr val="bg1"/>
                    </a:solidFill>
                  </a:tcPr>
                </a:tc>
                <a:extLst>
                  <a:ext uri="{0D108BD9-81ED-4DB2-BD59-A6C34878D82A}">
                    <a16:rowId xmlns:a16="http://schemas.microsoft.com/office/drawing/2014/main" val="4134776972"/>
                  </a:ext>
                </a:extLst>
              </a:tr>
              <a:tr h="370840">
                <a:tc>
                  <a:txBody>
                    <a:bodyPr/>
                    <a:lstStyle/>
                    <a:p>
                      <a:r>
                        <a:rPr lang="en-US" b="1" dirty="0"/>
                        <a:t>2</a:t>
                      </a:r>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tc>
                  <a:txBody>
                    <a:bodyPr/>
                    <a:lstStyle/>
                    <a:p>
                      <a:pPr algn="ctr"/>
                      <a:r>
                        <a:rPr lang="en-US" b="1" dirty="0"/>
                        <a:t>Germany</a:t>
                      </a:r>
                    </a:p>
                  </a:txBody>
                  <a:tcPr>
                    <a:solidFill>
                      <a:schemeClr val="bg1"/>
                    </a:solidFill>
                  </a:tcPr>
                </a:tc>
                <a:tc>
                  <a:txBody>
                    <a:bodyPr/>
                    <a:lstStyle/>
                    <a:p>
                      <a:pPr algn="ctr"/>
                      <a:r>
                        <a:rPr lang="en-US" b="1" dirty="0"/>
                        <a:t>Singapore</a:t>
                      </a:r>
                    </a:p>
                  </a:txBody>
                  <a:tcPr>
                    <a:solidFill>
                      <a:schemeClr val="bg1"/>
                    </a:solidFill>
                  </a:tcPr>
                </a:tc>
                <a:extLst>
                  <a:ext uri="{0D108BD9-81ED-4DB2-BD59-A6C34878D82A}">
                    <a16:rowId xmlns:a16="http://schemas.microsoft.com/office/drawing/2014/main" val="2228463384"/>
                  </a:ext>
                </a:extLst>
              </a:tr>
              <a:tr h="370840">
                <a:tc>
                  <a:txBody>
                    <a:bodyPr/>
                    <a:lstStyle/>
                    <a:p>
                      <a:r>
                        <a:rPr lang="en-US" b="1" dirty="0"/>
                        <a:t>3</a:t>
                      </a:r>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tc>
                  <a:txBody>
                    <a:bodyPr/>
                    <a:lstStyle/>
                    <a:p>
                      <a:pPr algn="ctr"/>
                      <a:r>
                        <a:rPr lang="en-US" b="1" dirty="0"/>
                        <a:t>S Korea/Germany</a:t>
                      </a:r>
                    </a:p>
                  </a:txBody>
                  <a:tcPr>
                    <a:solidFill>
                      <a:schemeClr val="bg1"/>
                    </a:solidFill>
                  </a:tcPr>
                </a:tc>
                <a:extLst>
                  <a:ext uri="{0D108BD9-81ED-4DB2-BD59-A6C34878D82A}">
                    <a16:rowId xmlns:a16="http://schemas.microsoft.com/office/drawing/2014/main" val="1334931552"/>
                  </a:ext>
                </a:extLst>
              </a:tr>
              <a:tr h="370840">
                <a:tc>
                  <a:txBody>
                    <a:bodyPr/>
                    <a:lstStyle/>
                    <a:p>
                      <a:r>
                        <a:rPr lang="en-US" b="1" dirty="0"/>
                        <a:t>4</a:t>
                      </a:r>
                    </a:p>
                  </a:txBody>
                  <a:tcPr>
                    <a:solidFill>
                      <a:schemeClr val="bg1"/>
                    </a:solidFill>
                  </a:tcPr>
                </a:tc>
                <a:tc>
                  <a:txBody>
                    <a:bodyPr/>
                    <a:lstStyle/>
                    <a:p>
                      <a:pPr algn="ctr"/>
                      <a:endParaRPr lang="en-US" b="1" dirty="0"/>
                    </a:p>
                  </a:txBody>
                  <a:tcPr>
                    <a:solidFill>
                      <a:schemeClr val="bg1"/>
                    </a:solidFill>
                  </a:tcPr>
                </a:tc>
                <a:tc>
                  <a:txBody>
                    <a:bodyPr/>
                    <a:lstStyle/>
                    <a:p>
                      <a:pPr algn="ctr"/>
                      <a:r>
                        <a:rPr lang="en-US" b="1" dirty="0"/>
                        <a:t>Japan/S Korea</a:t>
                      </a:r>
                    </a:p>
                  </a:txBody>
                  <a:tcPr>
                    <a:solidFill>
                      <a:schemeClr val="bg1"/>
                    </a:solidFill>
                  </a:tcPr>
                </a:tc>
                <a:tc>
                  <a:txBody>
                    <a:bodyPr/>
                    <a:lstStyle/>
                    <a:p>
                      <a:pPr algn="ctr"/>
                      <a:r>
                        <a:rPr lang="en-US" b="1" dirty="0"/>
                        <a:t>S Korea</a:t>
                      </a:r>
                    </a:p>
                  </a:txBody>
                  <a:tcPr>
                    <a:solidFill>
                      <a:schemeClr val="bg1"/>
                    </a:solidFill>
                  </a:tcPr>
                </a:tc>
                <a:tc>
                  <a:txBody>
                    <a:bodyPr/>
                    <a:lstStyle/>
                    <a:p>
                      <a:pPr algn="ctr"/>
                      <a:endParaRPr lang="en-US" b="1" dirty="0"/>
                    </a:p>
                  </a:txBody>
                  <a:tcPr>
                    <a:solidFill>
                      <a:schemeClr val="bg1"/>
                    </a:solidFill>
                  </a:tcPr>
                </a:tc>
                <a:extLst>
                  <a:ext uri="{0D108BD9-81ED-4DB2-BD59-A6C34878D82A}">
                    <a16:rowId xmlns:a16="http://schemas.microsoft.com/office/drawing/2014/main" val="919688552"/>
                  </a:ext>
                </a:extLst>
              </a:tr>
              <a:tr h="370840">
                <a:tc>
                  <a:txBody>
                    <a:bodyPr/>
                    <a:lstStyle/>
                    <a:p>
                      <a:r>
                        <a:rPr lang="en-US" b="1" dirty="0"/>
                        <a:t>5</a:t>
                      </a:r>
                    </a:p>
                  </a:txBody>
                  <a:tcPr>
                    <a:solidFill>
                      <a:schemeClr val="bg1"/>
                    </a:solidFill>
                  </a:tcPr>
                </a:tc>
                <a:tc>
                  <a:txBody>
                    <a:bodyPr/>
                    <a:lstStyle/>
                    <a:p>
                      <a:pPr algn="ctr"/>
                      <a:r>
                        <a:rPr lang="en-US" b="1" dirty="0"/>
                        <a:t>Germany</a:t>
                      </a:r>
                    </a:p>
                  </a:txBody>
                  <a:tcPr>
                    <a:solidFill>
                      <a:schemeClr val="bg1"/>
                    </a:solidFill>
                  </a:tcPr>
                </a:tc>
                <a:tc>
                  <a:txBody>
                    <a:bodyPr/>
                    <a:lstStyle/>
                    <a:p>
                      <a:pPr algn="ctr"/>
                      <a:r>
                        <a:rPr lang="en-US" b="1" dirty="0"/>
                        <a:t>Ireland</a:t>
                      </a:r>
                    </a:p>
                  </a:txBody>
                  <a:tcPr>
                    <a:solidFill>
                      <a:schemeClr val="bg1"/>
                    </a:solidFill>
                  </a:tcPr>
                </a:tc>
                <a:tc>
                  <a:txBody>
                    <a:bodyPr/>
                    <a:lstStyle/>
                    <a:p>
                      <a:pPr algn="ctr"/>
                      <a:r>
                        <a:rPr lang="en-US" b="1" dirty="0"/>
                        <a:t>Britain</a:t>
                      </a:r>
                    </a:p>
                  </a:txBody>
                  <a:tcPr>
                    <a:solidFill>
                      <a:schemeClr val="bg1"/>
                    </a:solidFill>
                  </a:tcPr>
                </a:tc>
                <a:tc>
                  <a:txBody>
                    <a:bodyPr/>
                    <a:lstStyle/>
                    <a:p>
                      <a:pPr algn="ctr"/>
                      <a:endParaRPr lang="en-US" b="1" dirty="0"/>
                    </a:p>
                  </a:txBody>
                  <a:tcPr>
                    <a:solidFill>
                      <a:schemeClr val="bg1"/>
                    </a:solidFill>
                  </a:tcPr>
                </a:tc>
                <a:extLst>
                  <a:ext uri="{0D108BD9-81ED-4DB2-BD59-A6C34878D82A}">
                    <a16:rowId xmlns:a16="http://schemas.microsoft.com/office/drawing/2014/main" val="3641332805"/>
                  </a:ext>
                </a:extLst>
              </a:tr>
              <a:tr h="370840">
                <a:tc>
                  <a:txBody>
                    <a:bodyPr/>
                    <a:lstStyle/>
                    <a:p>
                      <a:r>
                        <a:rPr lang="en-US" b="1" dirty="0"/>
                        <a:t>6</a:t>
                      </a:r>
                    </a:p>
                  </a:txBody>
                  <a:tcPr>
                    <a:solidFill>
                      <a:schemeClr val="bg1"/>
                    </a:solidFill>
                  </a:tcPr>
                </a:tc>
                <a:tc>
                  <a:txBody>
                    <a:bodyPr/>
                    <a:lstStyle/>
                    <a:p>
                      <a:pPr algn="ctr"/>
                      <a:r>
                        <a:rPr lang="en-US" b="1" dirty="0"/>
                        <a:t>Japan</a:t>
                      </a:r>
                    </a:p>
                  </a:txBody>
                  <a:tcPr>
                    <a:solidFill>
                      <a:schemeClr val="bg1"/>
                    </a:solidFill>
                  </a:tcPr>
                </a:tc>
                <a:tc>
                  <a:txBody>
                    <a:bodyPr/>
                    <a:lstStyle/>
                    <a:p>
                      <a:pPr algn="ctr"/>
                      <a:r>
                        <a:rPr lang="en-US" b="1" dirty="0"/>
                        <a:t>Singapore</a:t>
                      </a:r>
                    </a:p>
                  </a:txBody>
                  <a:tcPr>
                    <a:solidFill>
                      <a:schemeClr val="bg1"/>
                    </a:solidFill>
                  </a:tcPr>
                </a:tc>
                <a:tc>
                  <a:txBody>
                    <a:bodyPr/>
                    <a:lstStyle/>
                    <a:p>
                      <a:pPr algn="ctr"/>
                      <a:r>
                        <a:rPr lang="en-US" b="1" dirty="0"/>
                        <a:t>US/Ireland</a:t>
                      </a:r>
                    </a:p>
                  </a:txBody>
                  <a:tcPr>
                    <a:solidFill>
                      <a:schemeClr val="bg1"/>
                    </a:solidFill>
                  </a:tcPr>
                </a:tc>
                <a:tc>
                  <a:txBody>
                    <a:bodyPr/>
                    <a:lstStyle/>
                    <a:p>
                      <a:pPr algn="ctr"/>
                      <a:endParaRPr lang="en-US" b="1" dirty="0"/>
                    </a:p>
                  </a:txBody>
                  <a:tcPr>
                    <a:solidFill>
                      <a:schemeClr val="bg1"/>
                    </a:solidFill>
                  </a:tcPr>
                </a:tc>
                <a:extLst>
                  <a:ext uri="{0D108BD9-81ED-4DB2-BD59-A6C34878D82A}">
                    <a16:rowId xmlns:a16="http://schemas.microsoft.com/office/drawing/2014/main" val="4217820590"/>
                  </a:ext>
                </a:extLst>
              </a:tr>
              <a:tr h="370840">
                <a:tc>
                  <a:txBody>
                    <a:bodyPr/>
                    <a:lstStyle/>
                    <a:p>
                      <a:r>
                        <a:rPr lang="en-US" b="1" dirty="0"/>
                        <a:t>7</a:t>
                      </a:r>
                    </a:p>
                  </a:txBody>
                  <a:tcPr>
                    <a:solidFill>
                      <a:schemeClr val="bg1"/>
                    </a:solidFill>
                  </a:tcPr>
                </a:tc>
                <a:tc>
                  <a:txBody>
                    <a:bodyPr/>
                    <a:lstStyle/>
                    <a:p>
                      <a:pPr algn="ctr"/>
                      <a:r>
                        <a:rPr lang="en-US" b="1" dirty="0"/>
                        <a:t>US/Ireland</a:t>
                      </a:r>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tc>
                  <a:txBody>
                    <a:bodyPr/>
                    <a:lstStyle/>
                    <a:p>
                      <a:pPr algn="ctr"/>
                      <a:r>
                        <a:rPr lang="en-US" b="1" dirty="0"/>
                        <a:t>Ireland</a:t>
                      </a:r>
                    </a:p>
                  </a:txBody>
                  <a:tcPr>
                    <a:solidFill>
                      <a:schemeClr val="bg1"/>
                    </a:solidFill>
                  </a:tcPr>
                </a:tc>
                <a:extLst>
                  <a:ext uri="{0D108BD9-81ED-4DB2-BD59-A6C34878D82A}">
                    <a16:rowId xmlns:a16="http://schemas.microsoft.com/office/drawing/2014/main" val="2949960130"/>
                  </a:ext>
                </a:extLst>
              </a:tr>
              <a:tr h="370840">
                <a:tc>
                  <a:txBody>
                    <a:bodyPr/>
                    <a:lstStyle/>
                    <a:p>
                      <a:r>
                        <a:rPr lang="en-US" b="1" dirty="0"/>
                        <a:t>8</a:t>
                      </a:r>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tc>
                  <a:txBody>
                    <a:bodyPr/>
                    <a:lstStyle/>
                    <a:p>
                      <a:pPr algn="ctr"/>
                      <a:r>
                        <a:rPr lang="en-US" b="1" dirty="0"/>
                        <a:t>Britain/US</a:t>
                      </a:r>
                    </a:p>
                  </a:txBody>
                  <a:tcPr>
                    <a:solidFill>
                      <a:schemeClr val="bg1"/>
                    </a:solidFill>
                  </a:tcPr>
                </a:tc>
                <a:extLst>
                  <a:ext uri="{0D108BD9-81ED-4DB2-BD59-A6C34878D82A}">
                    <a16:rowId xmlns:a16="http://schemas.microsoft.com/office/drawing/2014/main" val="1705405594"/>
                  </a:ext>
                </a:extLst>
              </a:tr>
              <a:tr h="370840">
                <a:tc>
                  <a:txBody>
                    <a:bodyPr/>
                    <a:lstStyle/>
                    <a:p>
                      <a:r>
                        <a:rPr lang="en-US" b="1" dirty="0"/>
                        <a:t>9</a:t>
                      </a:r>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extLst>
                  <a:ext uri="{0D108BD9-81ED-4DB2-BD59-A6C34878D82A}">
                    <a16:rowId xmlns:a16="http://schemas.microsoft.com/office/drawing/2014/main" val="397779729"/>
                  </a:ext>
                </a:extLst>
              </a:tr>
              <a:tr h="370840">
                <a:tc>
                  <a:txBody>
                    <a:bodyPr/>
                    <a:lstStyle/>
                    <a:p>
                      <a:r>
                        <a:rPr lang="en-US" b="1" dirty="0"/>
                        <a:t>10</a:t>
                      </a:r>
                    </a:p>
                  </a:txBody>
                  <a:tcPr>
                    <a:solidFill>
                      <a:schemeClr val="bg1"/>
                    </a:solidFill>
                  </a:tcPr>
                </a:tc>
                <a:tc>
                  <a:txBody>
                    <a:bodyPr/>
                    <a:lstStyle/>
                    <a:p>
                      <a:pPr algn="ctr"/>
                      <a:r>
                        <a:rPr lang="en-US" b="1" dirty="0"/>
                        <a:t>Singapore</a:t>
                      </a:r>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tc>
                  <a:txBody>
                    <a:bodyPr/>
                    <a:lstStyle/>
                    <a:p>
                      <a:pPr algn="ctr"/>
                      <a:endParaRPr lang="en-US" b="1" dirty="0"/>
                    </a:p>
                  </a:txBody>
                  <a:tcPr>
                    <a:solidFill>
                      <a:schemeClr val="bg1"/>
                    </a:solidFill>
                  </a:tcPr>
                </a:tc>
                <a:extLst>
                  <a:ext uri="{0D108BD9-81ED-4DB2-BD59-A6C34878D82A}">
                    <a16:rowId xmlns:a16="http://schemas.microsoft.com/office/drawing/2014/main" val="97883427"/>
                  </a:ext>
                </a:extLst>
              </a:tr>
            </a:tbl>
          </a:graphicData>
        </a:graphic>
      </p:graphicFrame>
      <p:sp>
        <p:nvSpPr>
          <p:cNvPr id="3" name="Footer Placeholder 2">
            <a:extLst>
              <a:ext uri="{FF2B5EF4-FFF2-40B4-BE49-F238E27FC236}">
                <a16:creationId xmlns:a16="http://schemas.microsoft.com/office/drawing/2014/main" id="{E002152F-4FA3-AE40-A962-17C4CB06B7A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207353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E5BB8-1C21-8F4F-80AD-0242B692224F}"/>
              </a:ext>
            </a:extLst>
          </p:cNvPr>
          <p:cNvSpPr>
            <a:spLocks noGrp="1"/>
          </p:cNvSpPr>
          <p:nvPr>
            <p:ph type="title"/>
          </p:nvPr>
        </p:nvSpPr>
        <p:spPr>
          <a:xfrm>
            <a:off x="838200" y="365125"/>
            <a:ext cx="10515600" cy="5793937"/>
          </a:xfrm>
        </p:spPr>
        <p:txBody>
          <a:bodyPr/>
          <a:lstStyle/>
          <a:p>
            <a:r>
              <a:rPr lang="en-US" b="1" dirty="0"/>
              <a:t>Across the world, public trust, confidence and willingness to change behavior all stem from good leadership. In a times of crisis, people look to their leaders for reassurance and direction.</a:t>
            </a:r>
          </a:p>
        </p:txBody>
      </p:sp>
      <p:sp>
        <p:nvSpPr>
          <p:cNvPr id="3" name="Footer Placeholder 2">
            <a:extLst>
              <a:ext uri="{FF2B5EF4-FFF2-40B4-BE49-F238E27FC236}">
                <a16:creationId xmlns:a16="http://schemas.microsoft.com/office/drawing/2014/main" id="{E1538C85-DACE-9146-88C5-617A563B6D3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363665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E5BB8-1C21-8F4F-80AD-0242B692224F}"/>
              </a:ext>
            </a:extLst>
          </p:cNvPr>
          <p:cNvSpPr>
            <a:spLocks noGrp="1"/>
          </p:cNvSpPr>
          <p:nvPr>
            <p:ph type="title"/>
          </p:nvPr>
        </p:nvSpPr>
        <p:spPr>
          <a:xfrm>
            <a:off x="838200" y="365125"/>
            <a:ext cx="10515600" cy="5793937"/>
          </a:xfrm>
        </p:spPr>
        <p:txBody>
          <a:bodyPr/>
          <a:lstStyle/>
          <a:p>
            <a:r>
              <a:rPr lang="en-US" b="1" dirty="0"/>
              <a:t>Research from previous crises shows that people are willing to make sacrifices if their leaders are authentic and are accountable.</a:t>
            </a:r>
          </a:p>
        </p:txBody>
      </p:sp>
      <p:sp>
        <p:nvSpPr>
          <p:cNvPr id="3" name="Footer Placeholder 2">
            <a:extLst>
              <a:ext uri="{FF2B5EF4-FFF2-40B4-BE49-F238E27FC236}">
                <a16:creationId xmlns:a16="http://schemas.microsoft.com/office/drawing/2014/main" id="{E1538C85-DACE-9146-88C5-617A563B6D3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42684824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E5BB8-1C21-8F4F-80AD-0242B692224F}"/>
              </a:ext>
            </a:extLst>
          </p:cNvPr>
          <p:cNvSpPr>
            <a:spLocks noGrp="1"/>
          </p:cNvSpPr>
          <p:nvPr>
            <p:ph type="title"/>
          </p:nvPr>
        </p:nvSpPr>
        <p:spPr>
          <a:xfrm>
            <a:off x="838200" y="365125"/>
            <a:ext cx="10515600" cy="5793937"/>
          </a:xfrm>
        </p:spPr>
        <p:txBody>
          <a:bodyPr/>
          <a:lstStyle/>
          <a:p>
            <a:r>
              <a:rPr lang="en-US" b="1" dirty="0"/>
              <a:t>Licenses for Horse drawn carriages in Chicago will not be renewed in 2021. This marks a long sought victory for animal rights  activists.</a:t>
            </a:r>
          </a:p>
        </p:txBody>
      </p:sp>
      <p:sp>
        <p:nvSpPr>
          <p:cNvPr id="3" name="Footer Placeholder 2">
            <a:extLst>
              <a:ext uri="{FF2B5EF4-FFF2-40B4-BE49-F238E27FC236}">
                <a16:creationId xmlns:a16="http://schemas.microsoft.com/office/drawing/2014/main" id="{E1538C85-DACE-9146-88C5-617A563B6D3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434477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E5BB8-1C21-8F4F-80AD-0242B692224F}"/>
              </a:ext>
            </a:extLst>
          </p:cNvPr>
          <p:cNvSpPr>
            <a:spLocks noGrp="1"/>
          </p:cNvSpPr>
          <p:nvPr>
            <p:ph type="title"/>
          </p:nvPr>
        </p:nvSpPr>
        <p:spPr>
          <a:xfrm>
            <a:off x="838200" y="365125"/>
            <a:ext cx="10515600" cy="5793937"/>
          </a:xfrm>
        </p:spPr>
        <p:txBody>
          <a:bodyPr/>
          <a:lstStyle/>
          <a:p>
            <a:r>
              <a:rPr lang="en-US" b="1" dirty="0"/>
              <a:t>More guns were sold in USA in 2020 than in any previous year. America has more guns than people right now (USA population is ~330 million)</a:t>
            </a:r>
          </a:p>
        </p:txBody>
      </p:sp>
      <p:sp>
        <p:nvSpPr>
          <p:cNvPr id="3" name="Footer Placeholder 2">
            <a:extLst>
              <a:ext uri="{FF2B5EF4-FFF2-40B4-BE49-F238E27FC236}">
                <a16:creationId xmlns:a16="http://schemas.microsoft.com/office/drawing/2014/main" id="{E1538C85-DACE-9146-88C5-617A563B6D3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7106564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E5BB8-1C21-8F4F-80AD-0242B692224F}"/>
              </a:ext>
            </a:extLst>
          </p:cNvPr>
          <p:cNvSpPr>
            <a:spLocks noGrp="1"/>
          </p:cNvSpPr>
          <p:nvPr>
            <p:ph type="title"/>
          </p:nvPr>
        </p:nvSpPr>
        <p:spPr>
          <a:xfrm>
            <a:off x="838200" y="365125"/>
            <a:ext cx="10515600" cy="5793937"/>
          </a:xfrm>
        </p:spPr>
        <p:txBody>
          <a:bodyPr>
            <a:normAutofit fontScale="90000"/>
          </a:bodyPr>
          <a:lstStyle/>
          <a:p>
            <a:r>
              <a:rPr lang="en-US" b="1" dirty="0"/>
              <a:t>‘Full time employment doesn’t guarantee economic security anymore. We need a social safety net that goes beyond conditional benefits tied to employment. </a:t>
            </a:r>
            <a:br>
              <a:rPr lang="en-US" b="1" dirty="0"/>
            </a:br>
            <a:r>
              <a:rPr lang="en-US" b="1" dirty="0"/>
              <a:t>I tried an experiment where I gave 125 families $ 500 a month for 24 months. They spent 40 % on food, 25 % on sales and merchandise,11 % on utilities and less than 2 % on tobacco and alcohol.</a:t>
            </a:r>
            <a:br>
              <a:rPr lang="en-US" b="1" dirty="0"/>
            </a:br>
            <a:r>
              <a:rPr lang="en-US" b="1" dirty="0"/>
              <a:t>The day of the Universal basic income is here.’</a:t>
            </a:r>
            <a:br>
              <a:rPr lang="en-US" b="1" dirty="0"/>
            </a:br>
            <a:r>
              <a:rPr lang="en-US" sz="3600" b="1" i="1" dirty="0">
                <a:solidFill>
                  <a:srgbClr val="FF0000"/>
                </a:solidFill>
              </a:rPr>
              <a:t>Michael Tubbs, mayor of Stockton , California</a:t>
            </a:r>
            <a:endParaRPr lang="en-US" b="1" i="1" dirty="0">
              <a:solidFill>
                <a:srgbClr val="FF0000"/>
              </a:solidFill>
            </a:endParaRPr>
          </a:p>
        </p:txBody>
      </p:sp>
      <p:sp>
        <p:nvSpPr>
          <p:cNvPr id="3" name="Footer Placeholder 2">
            <a:extLst>
              <a:ext uri="{FF2B5EF4-FFF2-40B4-BE49-F238E27FC236}">
                <a16:creationId xmlns:a16="http://schemas.microsoft.com/office/drawing/2014/main" id="{E1538C85-DACE-9146-88C5-617A563B6D3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5999042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E5BB8-1C21-8F4F-80AD-0242B692224F}"/>
              </a:ext>
            </a:extLst>
          </p:cNvPr>
          <p:cNvSpPr>
            <a:spLocks noGrp="1"/>
          </p:cNvSpPr>
          <p:nvPr>
            <p:ph type="title"/>
          </p:nvPr>
        </p:nvSpPr>
        <p:spPr>
          <a:xfrm>
            <a:off x="838200" y="365125"/>
            <a:ext cx="10515600" cy="5793937"/>
          </a:xfrm>
        </p:spPr>
        <p:txBody>
          <a:bodyPr>
            <a:normAutofit/>
          </a:bodyPr>
          <a:lstStyle/>
          <a:p>
            <a:r>
              <a:rPr lang="en-US" b="1" dirty="0"/>
              <a:t>Poverty and economic insecurity are choices of policy, not of individuals.</a:t>
            </a:r>
          </a:p>
        </p:txBody>
      </p:sp>
      <p:sp>
        <p:nvSpPr>
          <p:cNvPr id="3" name="Footer Placeholder 2">
            <a:extLst>
              <a:ext uri="{FF2B5EF4-FFF2-40B4-BE49-F238E27FC236}">
                <a16:creationId xmlns:a16="http://schemas.microsoft.com/office/drawing/2014/main" id="{E1538C85-DACE-9146-88C5-617A563B6D3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8630509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E5BB8-1C21-8F4F-80AD-0242B692224F}"/>
              </a:ext>
            </a:extLst>
          </p:cNvPr>
          <p:cNvSpPr>
            <a:spLocks noGrp="1"/>
          </p:cNvSpPr>
          <p:nvPr>
            <p:ph type="title"/>
          </p:nvPr>
        </p:nvSpPr>
        <p:spPr>
          <a:xfrm>
            <a:off x="838200" y="365125"/>
            <a:ext cx="10515600" cy="5793937"/>
          </a:xfrm>
        </p:spPr>
        <p:txBody>
          <a:bodyPr>
            <a:normAutofit/>
          </a:bodyPr>
          <a:lstStyle/>
          <a:p>
            <a:r>
              <a:rPr lang="en-US" b="1" dirty="0"/>
              <a:t>Australia will run out of its famous luck in 2021. It’s GDP grew for 28 years continuously, in 2021 Australians face a punishing year.</a:t>
            </a:r>
            <a:br>
              <a:rPr lang="en-US" b="1" dirty="0"/>
            </a:br>
            <a:r>
              <a:rPr lang="en-US" b="1" dirty="0"/>
              <a:t>China buys 40 % of all of Australia’s exports, china is also the biggest supplier of tourists to Australia, 1.4 million and Chinese account for 13 % of foreign fee paying students.</a:t>
            </a:r>
            <a:br>
              <a:rPr lang="en-US" b="1" dirty="0"/>
            </a:br>
            <a:br>
              <a:rPr lang="en-US" b="1" dirty="0"/>
            </a:br>
            <a:r>
              <a:rPr lang="en-US" b="1" dirty="0"/>
              <a:t>In effect Australia depends on China.</a:t>
            </a:r>
          </a:p>
        </p:txBody>
      </p:sp>
      <p:sp>
        <p:nvSpPr>
          <p:cNvPr id="3" name="Footer Placeholder 2">
            <a:extLst>
              <a:ext uri="{FF2B5EF4-FFF2-40B4-BE49-F238E27FC236}">
                <a16:creationId xmlns:a16="http://schemas.microsoft.com/office/drawing/2014/main" id="{E1538C85-DACE-9146-88C5-617A563B6D3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0674077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E5BB8-1C21-8F4F-80AD-0242B692224F}"/>
              </a:ext>
            </a:extLst>
          </p:cNvPr>
          <p:cNvSpPr>
            <a:spLocks noGrp="1"/>
          </p:cNvSpPr>
          <p:nvPr>
            <p:ph type="title"/>
          </p:nvPr>
        </p:nvSpPr>
        <p:spPr>
          <a:xfrm>
            <a:off x="838200" y="365125"/>
            <a:ext cx="10515600" cy="5793937"/>
          </a:xfrm>
        </p:spPr>
        <p:txBody>
          <a:bodyPr>
            <a:normAutofit/>
          </a:bodyPr>
          <a:lstStyle/>
          <a:p>
            <a:r>
              <a:rPr lang="en-US" b="1" dirty="0"/>
              <a:t>India’s GDP growth has been declining since 2016 and Investment since 2018.Mr Modi’s foreign investment pitch has seen public enthusiasm and  private reluctance.</a:t>
            </a:r>
          </a:p>
        </p:txBody>
      </p:sp>
      <p:sp>
        <p:nvSpPr>
          <p:cNvPr id="3" name="Footer Placeholder 2">
            <a:extLst>
              <a:ext uri="{FF2B5EF4-FFF2-40B4-BE49-F238E27FC236}">
                <a16:creationId xmlns:a16="http://schemas.microsoft.com/office/drawing/2014/main" id="{E1538C85-DACE-9146-88C5-617A563B6D3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947582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7C61C-D377-394F-BCC1-7BBD182D5E13}"/>
              </a:ext>
            </a:extLst>
          </p:cNvPr>
          <p:cNvSpPr>
            <a:spLocks noGrp="1"/>
          </p:cNvSpPr>
          <p:nvPr>
            <p:ph type="title"/>
          </p:nvPr>
        </p:nvSpPr>
        <p:spPr>
          <a:xfrm>
            <a:off x="838200" y="365125"/>
            <a:ext cx="10515600" cy="5835978"/>
          </a:xfrm>
        </p:spPr>
        <p:txBody>
          <a:bodyPr/>
          <a:lstStyle/>
          <a:p>
            <a:r>
              <a:rPr lang="en-US" b="1" dirty="0"/>
              <a:t>The defeat of Trump marked the end of one of the most divisive and damaging presidencies in American history.</a:t>
            </a:r>
          </a:p>
        </p:txBody>
      </p:sp>
      <p:sp>
        <p:nvSpPr>
          <p:cNvPr id="3" name="Footer Placeholder 2">
            <a:extLst>
              <a:ext uri="{FF2B5EF4-FFF2-40B4-BE49-F238E27FC236}">
                <a16:creationId xmlns:a16="http://schemas.microsoft.com/office/drawing/2014/main" id="{8D0E40F2-2221-784C-8E1A-97E16069736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3533886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B6AAB-642D-124B-B680-4E80448602CE}"/>
              </a:ext>
            </a:extLst>
          </p:cNvPr>
          <p:cNvSpPr>
            <a:spLocks noGrp="1"/>
          </p:cNvSpPr>
          <p:nvPr>
            <p:ph type="title"/>
          </p:nvPr>
        </p:nvSpPr>
        <p:spPr/>
        <p:txBody>
          <a:bodyPr/>
          <a:lstStyle/>
          <a:p>
            <a:r>
              <a:rPr lang="en-US" b="1" dirty="0"/>
              <a:t>Nominal GDP in $ Trillion</a:t>
            </a:r>
          </a:p>
        </p:txBody>
      </p:sp>
      <p:graphicFrame>
        <p:nvGraphicFramePr>
          <p:cNvPr id="5" name="Content Placeholder 4">
            <a:extLst>
              <a:ext uri="{FF2B5EF4-FFF2-40B4-BE49-F238E27FC236}">
                <a16:creationId xmlns:a16="http://schemas.microsoft.com/office/drawing/2014/main" id="{3A7FAC8B-9240-1A4F-8216-E01FE9E46CF2}"/>
              </a:ext>
            </a:extLst>
          </p:cNvPr>
          <p:cNvGraphicFramePr>
            <a:graphicFrameLocks noGrp="1"/>
          </p:cNvGraphicFramePr>
          <p:nvPr>
            <p:ph idx="1"/>
            <p:extLst>
              <p:ext uri="{D42A27DB-BD31-4B8C-83A1-F6EECF244321}">
                <p14:modId xmlns:p14="http://schemas.microsoft.com/office/powerpoint/2010/main" val="3893101837"/>
              </p:ext>
            </p:extLst>
          </p:nvPr>
        </p:nvGraphicFramePr>
        <p:xfrm>
          <a:off x="872359" y="1825624"/>
          <a:ext cx="10481441" cy="3355976"/>
        </p:xfrm>
        <a:graphic>
          <a:graphicData uri="http://schemas.openxmlformats.org/drawingml/2006/table">
            <a:tbl>
              <a:tblPr firstRow="1" bandRow="1">
                <a:tableStyleId>{5C22544A-7EE6-4342-B048-85BDC9FD1C3A}</a:tableStyleId>
              </a:tblPr>
              <a:tblGrid>
                <a:gridCol w="2594741">
                  <a:extLst>
                    <a:ext uri="{9D8B030D-6E8A-4147-A177-3AD203B41FA5}">
                      <a16:colId xmlns:a16="http://schemas.microsoft.com/office/drawing/2014/main" val="967644181"/>
                    </a:ext>
                  </a:extLst>
                </a:gridCol>
                <a:gridCol w="2628900">
                  <a:extLst>
                    <a:ext uri="{9D8B030D-6E8A-4147-A177-3AD203B41FA5}">
                      <a16:colId xmlns:a16="http://schemas.microsoft.com/office/drawing/2014/main" val="3111198654"/>
                    </a:ext>
                  </a:extLst>
                </a:gridCol>
                <a:gridCol w="2628900">
                  <a:extLst>
                    <a:ext uri="{9D8B030D-6E8A-4147-A177-3AD203B41FA5}">
                      <a16:colId xmlns:a16="http://schemas.microsoft.com/office/drawing/2014/main" val="1903263238"/>
                    </a:ext>
                  </a:extLst>
                </a:gridCol>
                <a:gridCol w="2628900">
                  <a:extLst>
                    <a:ext uri="{9D8B030D-6E8A-4147-A177-3AD203B41FA5}">
                      <a16:colId xmlns:a16="http://schemas.microsoft.com/office/drawing/2014/main" val="161356880"/>
                    </a:ext>
                  </a:extLst>
                </a:gridCol>
              </a:tblGrid>
              <a:tr h="838994">
                <a:tc>
                  <a:txBody>
                    <a:bodyPr/>
                    <a:lstStyle/>
                    <a:p>
                      <a:r>
                        <a:rPr lang="en-US" dirty="0"/>
                        <a:t>Source : EIU</a:t>
                      </a:r>
                    </a:p>
                  </a:txBody>
                  <a:tcPr/>
                </a:tc>
                <a:tc>
                  <a:txBody>
                    <a:bodyPr/>
                    <a:lstStyle/>
                    <a:p>
                      <a:pPr algn="ctr"/>
                      <a:r>
                        <a:rPr lang="en-US" dirty="0"/>
                        <a:t>2018</a:t>
                      </a:r>
                    </a:p>
                  </a:txBody>
                  <a:tcPr/>
                </a:tc>
                <a:tc>
                  <a:txBody>
                    <a:bodyPr/>
                    <a:lstStyle/>
                    <a:p>
                      <a:pPr algn="ctr"/>
                      <a:r>
                        <a:rPr lang="en-US" dirty="0"/>
                        <a:t>2020</a:t>
                      </a:r>
                    </a:p>
                  </a:txBody>
                  <a:tcPr/>
                </a:tc>
                <a:tc>
                  <a:txBody>
                    <a:bodyPr/>
                    <a:lstStyle/>
                    <a:p>
                      <a:pPr algn="ctr"/>
                      <a:r>
                        <a:rPr lang="en-US" dirty="0"/>
                        <a:t>2024</a:t>
                      </a:r>
                    </a:p>
                  </a:txBody>
                  <a:tcPr/>
                </a:tc>
                <a:extLst>
                  <a:ext uri="{0D108BD9-81ED-4DB2-BD59-A6C34878D82A}">
                    <a16:rowId xmlns:a16="http://schemas.microsoft.com/office/drawing/2014/main" val="2905269306"/>
                  </a:ext>
                </a:extLst>
              </a:tr>
              <a:tr h="838994">
                <a:tc>
                  <a:txBody>
                    <a:bodyPr/>
                    <a:lstStyle/>
                    <a:p>
                      <a:r>
                        <a:rPr lang="en-US" sz="2400" b="1" dirty="0"/>
                        <a:t>USA</a:t>
                      </a:r>
                    </a:p>
                  </a:txBody>
                  <a:tcPr>
                    <a:solidFill>
                      <a:schemeClr val="bg1"/>
                    </a:solidFill>
                  </a:tcPr>
                </a:tc>
                <a:tc>
                  <a:txBody>
                    <a:bodyPr/>
                    <a:lstStyle/>
                    <a:p>
                      <a:pPr algn="ctr"/>
                      <a:r>
                        <a:rPr lang="en-US" sz="2400" b="1" dirty="0"/>
                        <a:t>21.5</a:t>
                      </a:r>
                    </a:p>
                  </a:txBody>
                  <a:tcPr>
                    <a:solidFill>
                      <a:schemeClr val="bg1"/>
                    </a:solidFill>
                  </a:tcPr>
                </a:tc>
                <a:tc>
                  <a:txBody>
                    <a:bodyPr/>
                    <a:lstStyle/>
                    <a:p>
                      <a:pPr algn="ctr"/>
                      <a:r>
                        <a:rPr lang="en-US" sz="2400" b="1" dirty="0"/>
                        <a:t>21</a:t>
                      </a:r>
                    </a:p>
                  </a:txBody>
                  <a:tcPr>
                    <a:solidFill>
                      <a:schemeClr val="bg1"/>
                    </a:solidFill>
                  </a:tcPr>
                </a:tc>
                <a:tc>
                  <a:txBody>
                    <a:bodyPr/>
                    <a:lstStyle/>
                    <a:p>
                      <a:pPr algn="ctr"/>
                      <a:r>
                        <a:rPr lang="en-US" sz="2400" b="1" dirty="0"/>
                        <a:t>24.2</a:t>
                      </a:r>
                    </a:p>
                  </a:txBody>
                  <a:tcPr>
                    <a:solidFill>
                      <a:schemeClr val="bg1"/>
                    </a:solidFill>
                  </a:tcPr>
                </a:tc>
                <a:extLst>
                  <a:ext uri="{0D108BD9-81ED-4DB2-BD59-A6C34878D82A}">
                    <a16:rowId xmlns:a16="http://schemas.microsoft.com/office/drawing/2014/main" val="3474775233"/>
                  </a:ext>
                </a:extLst>
              </a:tr>
              <a:tr h="838994">
                <a:tc>
                  <a:txBody>
                    <a:bodyPr/>
                    <a:lstStyle/>
                    <a:p>
                      <a:r>
                        <a:rPr lang="en-US" sz="2400" b="1" dirty="0"/>
                        <a:t>EU17</a:t>
                      </a:r>
                    </a:p>
                  </a:txBody>
                  <a:tcPr>
                    <a:solidFill>
                      <a:schemeClr val="bg1"/>
                    </a:solidFill>
                  </a:tcPr>
                </a:tc>
                <a:tc>
                  <a:txBody>
                    <a:bodyPr/>
                    <a:lstStyle/>
                    <a:p>
                      <a:pPr algn="ctr"/>
                      <a:r>
                        <a:rPr lang="en-US" sz="2400" b="1" dirty="0"/>
                        <a:t>16</a:t>
                      </a:r>
                    </a:p>
                  </a:txBody>
                  <a:tcPr>
                    <a:solidFill>
                      <a:schemeClr val="bg1"/>
                    </a:solidFill>
                  </a:tcPr>
                </a:tc>
                <a:tc>
                  <a:txBody>
                    <a:bodyPr/>
                    <a:lstStyle/>
                    <a:p>
                      <a:pPr algn="ctr"/>
                      <a:r>
                        <a:rPr lang="en-US" sz="2400" b="1" dirty="0"/>
                        <a:t>14.5</a:t>
                      </a:r>
                    </a:p>
                  </a:txBody>
                  <a:tcPr>
                    <a:solidFill>
                      <a:schemeClr val="bg1"/>
                    </a:solidFill>
                  </a:tcPr>
                </a:tc>
                <a:tc>
                  <a:txBody>
                    <a:bodyPr/>
                    <a:lstStyle/>
                    <a:p>
                      <a:pPr algn="ctr"/>
                      <a:r>
                        <a:rPr lang="en-US" sz="2400" b="1" dirty="0"/>
                        <a:t>19</a:t>
                      </a:r>
                    </a:p>
                  </a:txBody>
                  <a:tcPr>
                    <a:solidFill>
                      <a:schemeClr val="bg1"/>
                    </a:solidFill>
                  </a:tcPr>
                </a:tc>
                <a:extLst>
                  <a:ext uri="{0D108BD9-81ED-4DB2-BD59-A6C34878D82A}">
                    <a16:rowId xmlns:a16="http://schemas.microsoft.com/office/drawing/2014/main" val="369348812"/>
                  </a:ext>
                </a:extLst>
              </a:tr>
              <a:tr h="838994">
                <a:tc>
                  <a:txBody>
                    <a:bodyPr/>
                    <a:lstStyle/>
                    <a:p>
                      <a:r>
                        <a:rPr lang="en-US" sz="2400" b="1" dirty="0"/>
                        <a:t>China</a:t>
                      </a:r>
                    </a:p>
                  </a:txBody>
                  <a:tcPr>
                    <a:solidFill>
                      <a:schemeClr val="bg1"/>
                    </a:solidFill>
                  </a:tcPr>
                </a:tc>
                <a:tc>
                  <a:txBody>
                    <a:bodyPr/>
                    <a:lstStyle/>
                    <a:p>
                      <a:pPr algn="ctr"/>
                      <a:r>
                        <a:rPr lang="en-US" sz="2400" b="1" dirty="0"/>
                        <a:t>13.8</a:t>
                      </a:r>
                    </a:p>
                  </a:txBody>
                  <a:tcPr>
                    <a:solidFill>
                      <a:schemeClr val="bg1"/>
                    </a:solidFill>
                  </a:tcPr>
                </a:tc>
                <a:tc>
                  <a:txBody>
                    <a:bodyPr/>
                    <a:lstStyle/>
                    <a:p>
                      <a:pPr algn="ctr"/>
                      <a:r>
                        <a:rPr lang="en-US" sz="2400" b="1" dirty="0"/>
                        <a:t>14.2</a:t>
                      </a:r>
                    </a:p>
                  </a:txBody>
                  <a:tcPr>
                    <a:solidFill>
                      <a:schemeClr val="bg1"/>
                    </a:solidFill>
                  </a:tcPr>
                </a:tc>
                <a:tc>
                  <a:txBody>
                    <a:bodyPr/>
                    <a:lstStyle/>
                    <a:p>
                      <a:pPr algn="ctr"/>
                      <a:r>
                        <a:rPr lang="en-US" sz="2400" b="1" dirty="0"/>
                        <a:t>19</a:t>
                      </a:r>
                    </a:p>
                  </a:txBody>
                  <a:tcPr>
                    <a:solidFill>
                      <a:schemeClr val="bg1"/>
                    </a:solidFill>
                  </a:tcPr>
                </a:tc>
                <a:extLst>
                  <a:ext uri="{0D108BD9-81ED-4DB2-BD59-A6C34878D82A}">
                    <a16:rowId xmlns:a16="http://schemas.microsoft.com/office/drawing/2014/main" val="3003343226"/>
                  </a:ext>
                </a:extLst>
              </a:tr>
            </a:tbl>
          </a:graphicData>
        </a:graphic>
      </p:graphicFrame>
      <p:sp>
        <p:nvSpPr>
          <p:cNvPr id="4" name="Footer Placeholder 3">
            <a:extLst>
              <a:ext uri="{FF2B5EF4-FFF2-40B4-BE49-F238E27FC236}">
                <a16:creationId xmlns:a16="http://schemas.microsoft.com/office/drawing/2014/main" id="{3D59F092-2853-6D43-A59E-CC87D869050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164517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7CAE0-C0D8-F447-B88A-2FD25F0CBE93}"/>
              </a:ext>
            </a:extLst>
          </p:cNvPr>
          <p:cNvSpPr>
            <a:spLocks noGrp="1"/>
          </p:cNvSpPr>
          <p:nvPr>
            <p:ph type="title"/>
          </p:nvPr>
        </p:nvSpPr>
        <p:spPr>
          <a:xfrm>
            <a:off x="838200" y="365125"/>
            <a:ext cx="10515600" cy="5709854"/>
          </a:xfrm>
        </p:spPr>
        <p:txBody>
          <a:bodyPr/>
          <a:lstStyle/>
          <a:p>
            <a:r>
              <a:rPr lang="en-US" b="1" dirty="0"/>
              <a:t>‘ For years, Hong Kongers have been protesting the threat from mainland China. We will never give up the struggle for our freedoms. If, as expected, in the coming year China continues to grip HK in its iron fist, we will have to come up with new ways to resist’</a:t>
            </a:r>
            <a:br>
              <a:rPr lang="en-US" b="1" dirty="0"/>
            </a:br>
            <a:r>
              <a:rPr lang="en-US" b="1" i="1" dirty="0">
                <a:solidFill>
                  <a:srgbClr val="FF0000"/>
                </a:solidFill>
              </a:rPr>
              <a:t>Nathan Law, pro democracy activist from Hong Kong</a:t>
            </a:r>
          </a:p>
        </p:txBody>
      </p:sp>
      <p:sp>
        <p:nvSpPr>
          <p:cNvPr id="3" name="Footer Placeholder 2">
            <a:extLst>
              <a:ext uri="{FF2B5EF4-FFF2-40B4-BE49-F238E27FC236}">
                <a16:creationId xmlns:a16="http://schemas.microsoft.com/office/drawing/2014/main" id="{A6DFC930-634D-464C-8743-141D79101E84}"/>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9094426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7CAE0-C0D8-F447-B88A-2FD25F0CBE93}"/>
              </a:ext>
            </a:extLst>
          </p:cNvPr>
          <p:cNvSpPr>
            <a:spLocks noGrp="1"/>
          </p:cNvSpPr>
          <p:nvPr>
            <p:ph type="title"/>
          </p:nvPr>
        </p:nvSpPr>
        <p:spPr>
          <a:xfrm>
            <a:off x="838200" y="365125"/>
            <a:ext cx="10515600" cy="5709854"/>
          </a:xfrm>
        </p:spPr>
        <p:txBody>
          <a:bodyPr/>
          <a:lstStyle/>
          <a:p>
            <a:r>
              <a:rPr lang="en-US" b="1" dirty="0"/>
              <a:t>Oil per barrel went to $ 21 in 2020, is expected to be about $ 45 in 2021. Most oil states in the Middle East will find it difficult to balance their budget at this level of oil price.</a:t>
            </a:r>
          </a:p>
        </p:txBody>
      </p:sp>
      <p:sp>
        <p:nvSpPr>
          <p:cNvPr id="3" name="Footer Placeholder 2">
            <a:extLst>
              <a:ext uri="{FF2B5EF4-FFF2-40B4-BE49-F238E27FC236}">
                <a16:creationId xmlns:a16="http://schemas.microsoft.com/office/drawing/2014/main" id="{A6DFC930-634D-464C-8743-141D79101E84}"/>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40077653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76980-49F5-824F-B569-2318BCC08C8C}"/>
              </a:ext>
            </a:extLst>
          </p:cNvPr>
          <p:cNvSpPr>
            <a:spLocks noGrp="1"/>
          </p:cNvSpPr>
          <p:nvPr>
            <p:ph type="title"/>
          </p:nvPr>
        </p:nvSpPr>
        <p:spPr/>
        <p:txBody>
          <a:bodyPr>
            <a:normAutofit/>
          </a:bodyPr>
          <a:lstStyle/>
          <a:p>
            <a:r>
              <a:rPr lang="en-US" sz="3200" b="1" dirty="0">
                <a:solidFill>
                  <a:srgbClr val="FF0000"/>
                </a:solidFill>
              </a:rPr>
              <a:t>Oil Price required/barrel  to balance budget 2021 forecast</a:t>
            </a:r>
          </a:p>
        </p:txBody>
      </p:sp>
      <p:sp>
        <p:nvSpPr>
          <p:cNvPr id="3" name="Content Placeholder 2">
            <a:extLst>
              <a:ext uri="{FF2B5EF4-FFF2-40B4-BE49-F238E27FC236}">
                <a16:creationId xmlns:a16="http://schemas.microsoft.com/office/drawing/2014/main" id="{97F3E00F-E8A1-884B-8516-1CEEE7483EF1}"/>
              </a:ext>
            </a:extLst>
          </p:cNvPr>
          <p:cNvSpPr>
            <a:spLocks noGrp="1"/>
          </p:cNvSpPr>
          <p:nvPr>
            <p:ph idx="1"/>
          </p:nvPr>
        </p:nvSpPr>
        <p:spPr>
          <a:xfrm>
            <a:off x="2732690" y="1825625"/>
            <a:ext cx="6800193" cy="4351338"/>
          </a:xfrm>
        </p:spPr>
        <p:txBody>
          <a:bodyPr/>
          <a:lstStyle/>
          <a:p>
            <a:r>
              <a:rPr lang="en-US" dirty="0"/>
              <a:t>Iran $320</a:t>
            </a:r>
          </a:p>
          <a:p>
            <a:r>
              <a:rPr lang="en-US" dirty="0"/>
              <a:t>Algeria $ 120</a:t>
            </a:r>
          </a:p>
          <a:p>
            <a:r>
              <a:rPr lang="en-US" dirty="0"/>
              <a:t>Bahrain $ 82</a:t>
            </a:r>
          </a:p>
          <a:p>
            <a:r>
              <a:rPr lang="en-US" dirty="0"/>
              <a:t>Libya $ 75</a:t>
            </a:r>
          </a:p>
          <a:p>
            <a:r>
              <a:rPr lang="en-US" dirty="0"/>
              <a:t>Saudi Arabia $ 62</a:t>
            </a:r>
          </a:p>
          <a:p>
            <a:r>
              <a:rPr lang="en-US" dirty="0"/>
              <a:t>Kuwait $ 60</a:t>
            </a:r>
          </a:p>
          <a:p>
            <a:r>
              <a:rPr lang="en-US" dirty="0"/>
              <a:t>Iraq $ 52</a:t>
            </a:r>
          </a:p>
          <a:p>
            <a:r>
              <a:rPr lang="en-US" dirty="0"/>
              <a:t>Qatar $ 30</a:t>
            </a:r>
          </a:p>
        </p:txBody>
      </p:sp>
      <p:sp>
        <p:nvSpPr>
          <p:cNvPr id="4" name="Footer Placeholder 3">
            <a:extLst>
              <a:ext uri="{FF2B5EF4-FFF2-40B4-BE49-F238E27FC236}">
                <a16:creationId xmlns:a16="http://schemas.microsoft.com/office/drawing/2014/main" id="{63D1BA83-70D7-DB4C-B1B9-C5CDBD8EC2C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0697866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8631F-42DB-7443-B9DE-0BBBF1504DB8}"/>
              </a:ext>
            </a:extLst>
          </p:cNvPr>
          <p:cNvSpPr>
            <a:spLocks noGrp="1"/>
          </p:cNvSpPr>
          <p:nvPr>
            <p:ph type="title"/>
          </p:nvPr>
        </p:nvSpPr>
        <p:spPr>
          <a:xfrm>
            <a:off x="838200" y="365125"/>
            <a:ext cx="10515600" cy="5793937"/>
          </a:xfrm>
        </p:spPr>
        <p:txBody>
          <a:bodyPr/>
          <a:lstStyle/>
          <a:p>
            <a:r>
              <a:rPr lang="en-US" b="1" dirty="0"/>
              <a:t>America views China as an economic competitor in the Middle East. It has told the Middle east countries to stay off China. But, Arab leaders see China as a more dependable ally than USA and an ally who doesn’t ask uncomfortable questions about human rights issues.</a:t>
            </a:r>
          </a:p>
        </p:txBody>
      </p:sp>
      <p:sp>
        <p:nvSpPr>
          <p:cNvPr id="3" name="Footer Placeholder 2">
            <a:extLst>
              <a:ext uri="{FF2B5EF4-FFF2-40B4-BE49-F238E27FC236}">
                <a16:creationId xmlns:a16="http://schemas.microsoft.com/office/drawing/2014/main" id="{A8E725BF-A774-0044-8EF4-720CDF81BE9F}"/>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40034979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8631F-42DB-7443-B9DE-0BBBF1504DB8}"/>
              </a:ext>
            </a:extLst>
          </p:cNvPr>
          <p:cNvSpPr>
            <a:spLocks noGrp="1"/>
          </p:cNvSpPr>
          <p:nvPr>
            <p:ph type="title"/>
          </p:nvPr>
        </p:nvSpPr>
        <p:spPr>
          <a:xfrm>
            <a:off x="838200" y="365125"/>
            <a:ext cx="10515600" cy="5793937"/>
          </a:xfrm>
        </p:spPr>
        <p:txBody>
          <a:bodyPr/>
          <a:lstStyle/>
          <a:p>
            <a:r>
              <a:rPr lang="en-US" b="1" dirty="0"/>
              <a:t>Even before Covid, China’s engagement with Africa is deep. There are perhaps 10,000 Chinese firms operating in Africa, mostly small businesses.</a:t>
            </a:r>
            <a:br>
              <a:rPr lang="en-US" b="1" dirty="0"/>
            </a:br>
            <a:r>
              <a:rPr lang="en-US" b="1" dirty="0"/>
              <a:t>More African students study in China, more than the number of African students in USA and Britain combined.</a:t>
            </a:r>
          </a:p>
        </p:txBody>
      </p:sp>
      <p:sp>
        <p:nvSpPr>
          <p:cNvPr id="3" name="Footer Placeholder 2">
            <a:extLst>
              <a:ext uri="{FF2B5EF4-FFF2-40B4-BE49-F238E27FC236}">
                <a16:creationId xmlns:a16="http://schemas.microsoft.com/office/drawing/2014/main" id="{A8E725BF-A774-0044-8EF4-720CDF81BE9F}"/>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4361802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8631F-42DB-7443-B9DE-0BBBF1504DB8}"/>
              </a:ext>
            </a:extLst>
          </p:cNvPr>
          <p:cNvSpPr>
            <a:spLocks noGrp="1"/>
          </p:cNvSpPr>
          <p:nvPr>
            <p:ph type="title"/>
          </p:nvPr>
        </p:nvSpPr>
        <p:spPr>
          <a:xfrm>
            <a:off x="838200" y="365125"/>
            <a:ext cx="10515600" cy="5793937"/>
          </a:xfrm>
        </p:spPr>
        <p:txBody>
          <a:bodyPr/>
          <a:lstStyle/>
          <a:p>
            <a:r>
              <a:rPr lang="en-US" b="1" dirty="0"/>
              <a:t>Dambisa Moyo argued in her book “Dead Aid” in 2009 that aid increases poverty by fueling corruption and making exports more expensive. “Aid is not benign, its malignant”.</a:t>
            </a:r>
            <a:br>
              <a:rPr lang="en-US" b="1" dirty="0"/>
            </a:br>
            <a:r>
              <a:rPr lang="en-US" b="1" dirty="0"/>
              <a:t>Africa got $ 169 Billion in aid in 2019. Aid from rich countries was $ 30 billion in 2019</a:t>
            </a:r>
          </a:p>
        </p:txBody>
      </p:sp>
      <p:sp>
        <p:nvSpPr>
          <p:cNvPr id="3" name="Footer Placeholder 2">
            <a:extLst>
              <a:ext uri="{FF2B5EF4-FFF2-40B4-BE49-F238E27FC236}">
                <a16:creationId xmlns:a16="http://schemas.microsoft.com/office/drawing/2014/main" id="{A8E725BF-A774-0044-8EF4-720CDF81BE9F}"/>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8594768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8631F-42DB-7443-B9DE-0BBBF1504DB8}"/>
              </a:ext>
            </a:extLst>
          </p:cNvPr>
          <p:cNvSpPr>
            <a:spLocks noGrp="1"/>
          </p:cNvSpPr>
          <p:nvPr>
            <p:ph type="title"/>
          </p:nvPr>
        </p:nvSpPr>
        <p:spPr>
          <a:xfrm>
            <a:off x="838200" y="365125"/>
            <a:ext cx="10515600" cy="5793937"/>
          </a:xfrm>
        </p:spPr>
        <p:txBody>
          <a:bodyPr/>
          <a:lstStyle/>
          <a:p>
            <a:r>
              <a:rPr lang="en-US" b="1" dirty="0"/>
              <a:t>Remittances will become more important than aid. Remittances have fallen by 25 % to $ 37 billion in 2020. Remittances are usually used for education and housing in native countries. Remittances cannot be stolen by corrupt government officials.</a:t>
            </a:r>
          </a:p>
        </p:txBody>
      </p:sp>
      <p:sp>
        <p:nvSpPr>
          <p:cNvPr id="3" name="Footer Placeholder 2">
            <a:extLst>
              <a:ext uri="{FF2B5EF4-FFF2-40B4-BE49-F238E27FC236}">
                <a16:creationId xmlns:a16="http://schemas.microsoft.com/office/drawing/2014/main" id="{A8E725BF-A774-0044-8EF4-720CDF81BE9F}"/>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540855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8631F-42DB-7443-B9DE-0BBBF1504DB8}"/>
              </a:ext>
            </a:extLst>
          </p:cNvPr>
          <p:cNvSpPr>
            <a:spLocks noGrp="1"/>
          </p:cNvSpPr>
          <p:nvPr>
            <p:ph type="title"/>
          </p:nvPr>
        </p:nvSpPr>
        <p:spPr>
          <a:xfrm>
            <a:off x="838200" y="365125"/>
            <a:ext cx="10515600" cy="5793937"/>
          </a:xfrm>
        </p:spPr>
        <p:txBody>
          <a:bodyPr/>
          <a:lstStyle/>
          <a:p>
            <a:r>
              <a:rPr lang="en-US" b="1" dirty="0"/>
              <a:t>There are more than 5 million international students. Some universities will disappear after the pandemic. Edmit, a college planning outfit estimates that a third of American private colleges are on course to run out of money within six years.</a:t>
            </a:r>
            <a:br>
              <a:rPr lang="en-US" b="1" dirty="0"/>
            </a:br>
            <a:r>
              <a:rPr lang="en-US" b="1" dirty="0"/>
              <a:t>Institutions wishing to avoid this fate must find new ways of making money.</a:t>
            </a:r>
          </a:p>
        </p:txBody>
      </p:sp>
      <p:sp>
        <p:nvSpPr>
          <p:cNvPr id="3" name="Footer Placeholder 2">
            <a:extLst>
              <a:ext uri="{FF2B5EF4-FFF2-40B4-BE49-F238E27FC236}">
                <a16:creationId xmlns:a16="http://schemas.microsoft.com/office/drawing/2014/main" id="{A8E725BF-A774-0044-8EF4-720CDF81BE9F}"/>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6179255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7F777-B343-814B-93BA-B99A4501FF0D}"/>
              </a:ext>
            </a:extLst>
          </p:cNvPr>
          <p:cNvSpPr>
            <a:spLocks noGrp="1"/>
          </p:cNvSpPr>
          <p:nvPr>
            <p:ph type="title"/>
          </p:nvPr>
        </p:nvSpPr>
        <p:spPr/>
        <p:txBody>
          <a:bodyPr/>
          <a:lstStyle/>
          <a:p>
            <a:r>
              <a:rPr lang="en-US" b="1" dirty="0"/>
              <a:t>International students enrolled</a:t>
            </a:r>
          </a:p>
        </p:txBody>
      </p:sp>
      <p:graphicFrame>
        <p:nvGraphicFramePr>
          <p:cNvPr id="5" name="Content Placeholder 4">
            <a:extLst>
              <a:ext uri="{FF2B5EF4-FFF2-40B4-BE49-F238E27FC236}">
                <a16:creationId xmlns:a16="http://schemas.microsoft.com/office/drawing/2014/main" id="{F501F80B-2FED-7F48-B67B-58D315EB3670}"/>
              </a:ext>
            </a:extLst>
          </p:cNvPr>
          <p:cNvGraphicFramePr>
            <a:graphicFrameLocks noGrp="1"/>
          </p:cNvGraphicFramePr>
          <p:nvPr>
            <p:ph idx="1"/>
            <p:extLst>
              <p:ext uri="{D42A27DB-BD31-4B8C-83A1-F6EECF244321}">
                <p14:modId xmlns:p14="http://schemas.microsoft.com/office/powerpoint/2010/main" val="1858202180"/>
              </p:ext>
            </p:extLst>
          </p:nvPr>
        </p:nvGraphicFramePr>
        <p:xfrm>
          <a:off x="838200" y="1825625"/>
          <a:ext cx="10515600" cy="3986595"/>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927565041"/>
                    </a:ext>
                  </a:extLst>
                </a:gridCol>
                <a:gridCol w="3505200">
                  <a:extLst>
                    <a:ext uri="{9D8B030D-6E8A-4147-A177-3AD203B41FA5}">
                      <a16:colId xmlns:a16="http://schemas.microsoft.com/office/drawing/2014/main" val="739806847"/>
                    </a:ext>
                  </a:extLst>
                </a:gridCol>
                <a:gridCol w="3505200">
                  <a:extLst>
                    <a:ext uri="{9D8B030D-6E8A-4147-A177-3AD203B41FA5}">
                      <a16:colId xmlns:a16="http://schemas.microsoft.com/office/drawing/2014/main" val="3082046250"/>
                    </a:ext>
                  </a:extLst>
                </a:gridCol>
              </a:tblGrid>
              <a:tr h="797319">
                <a:tc>
                  <a:txBody>
                    <a:bodyPr/>
                    <a:lstStyle/>
                    <a:p>
                      <a:endParaRPr lang="en-US" dirty="0"/>
                    </a:p>
                  </a:txBody>
                  <a:tcPr/>
                </a:tc>
                <a:tc>
                  <a:txBody>
                    <a:bodyPr/>
                    <a:lstStyle/>
                    <a:p>
                      <a:pPr algn="ctr"/>
                      <a:r>
                        <a:rPr lang="en-US" dirty="0"/>
                        <a:t>2002 = 100 Index</a:t>
                      </a:r>
                    </a:p>
                  </a:txBody>
                  <a:tcPr/>
                </a:tc>
                <a:tc>
                  <a:txBody>
                    <a:bodyPr/>
                    <a:lstStyle/>
                    <a:p>
                      <a:pPr algn="ctr"/>
                      <a:r>
                        <a:rPr lang="en-US" dirty="0"/>
                        <a:t>2019</a:t>
                      </a:r>
                    </a:p>
                  </a:txBody>
                  <a:tcPr/>
                </a:tc>
                <a:extLst>
                  <a:ext uri="{0D108BD9-81ED-4DB2-BD59-A6C34878D82A}">
                    <a16:rowId xmlns:a16="http://schemas.microsoft.com/office/drawing/2014/main" val="1237720332"/>
                  </a:ext>
                </a:extLst>
              </a:tr>
              <a:tr h="797319">
                <a:tc>
                  <a:txBody>
                    <a:bodyPr/>
                    <a:lstStyle/>
                    <a:p>
                      <a:r>
                        <a:rPr lang="en-US" sz="2400" b="1" dirty="0"/>
                        <a:t>Canada</a:t>
                      </a:r>
                    </a:p>
                  </a:txBody>
                  <a:tcPr>
                    <a:solidFill>
                      <a:schemeClr val="bg1"/>
                    </a:solidFill>
                  </a:tcPr>
                </a:tc>
                <a:tc>
                  <a:txBody>
                    <a:bodyPr/>
                    <a:lstStyle/>
                    <a:p>
                      <a:pPr algn="ctr"/>
                      <a:r>
                        <a:rPr lang="en-US" sz="2400" b="1" dirty="0"/>
                        <a:t>100</a:t>
                      </a:r>
                    </a:p>
                  </a:txBody>
                  <a:tcPr>
                    <a:solidFill>
                      <a:schemeClr val="bg1"/>
                    </a:solidFill>
                  </a:tcPr>
                </a:tc>
                <a:tc>
                  <a:txBody>
                    <a:bodyPr/>
                    <a:lstStyle/>
                    <a:p>
                      <a:pPr algn="ctr"/>
                      <a:r>
                        <a:rPr lang="en-US" sz="2400" b="1" dirty="0"/>
                        <a:t>400</a:t>
                      </a:r>
                    </a:p>
                  </a:txBody>
                  <a:tcPr>
                    <a:solidFill>
                      <a:schemeClr val="bg1"/>
                    </a:solidFill>
                  </a:tcPr>
                </a:tc>
                <a:extLst>
                  <a:ext uri="{0D108BD9-81ED-4DB2-BD59-A6C34878D82A}">
                    <a16:rowId xmlns:a16="http://schemas.microsoft.com/office/drawing/2014/main" val="2916056755"/>
                  </a:ext>
                </a:extLst>
              </a:tr>
              <a:tr h="797319">
                <a:tc>
                  <a:txBody>
                    <a:bodyPr/>
                    <a:lstStyle/>
                    <a:p>
                      <a:r>
                        <a:rPr lang="en-US" sz="2400" b="1" dirty="0"/>
                        <a:t>Australia</a:t>
                      </a:r>
                    </a:p>
                  </a:txBody>
                  <a:tcPr>
                    <a:solidFill>
                      <a:schemeClr val="bg1"/>
                    </a:solidFill>
                  </a:tcPr>
                </a:tc>
                <a:tc>
                  <a:txBody>
                    <a:bodyPr/>
                    <a:lstStyle/>
                    <a:p>
                      <a:pPr algn="ctr"/>
                      <a:r>
                        <a:rPr lang="en-US" sz="2400" b="1" dirty="0"/>
                        <a:t>100</a:t>
                      </a:r>
                    </a:p>
                  </a:txBody>
                  <a:tcPr>
                    <a:solidFill>
                      <a:schemeClr val="bg1"/>
                    </a:solidFill>
                  </a:tcPr>
                </a:tc>
                <a:tc>
                  <a:txBody>
                    <a:bodyPr/>
                    <a:lstStyle/>
                    <a:p>
                      <a:pPr algn="ctr"/>
                      <a:r>
                        <a:rPr lang="en-US" sz="2400" b="1" dirty="0"/>
                        <a:t>340</a:t>
                      </a:r>
                    </a:p>
                  </a:txBody>
                  <a:tcPr>
                    <a:solidFill>
                      <a:schemeClr val="bg1"/>
                    </a:solidFill>
                  </a:tcPr>
                </a:tc>
                <a:extLst>
                  <a:ext uri="{0D108BD9-81ED-4DB2-BD59-A6C34878D82A}">
                    <a16:rowId xmlns:a16="http://schemas.microsoft.com/office/drawing/2014/main" val="3947786306"/>
                  </a:ext>
                </a:extLst>
              </a:tr>
              <a:tr h="797319">
                <a:tc>
                  <a:txBody>
                    <a:bodyPr/>
                    <a:lstStyle/>
                    <a:p>
                      <a:r>
                        <a:rPr lang="en-US" sz="2400" b="1" dirty="0"/>
                        <a:t>Britain</a:t>
                      </a:r>
                    </a:p>
                  </a:txBody>
                  <a:tcPr>
                    <a:solidFill>
                      <a:schemeClr val="bg1"/>
                    </a:solidFill>
                  </a:tcPr>
                </a:tc>
                <a:tc>
                  <a:txBody>
                    <a:bodyPr/>
                    <a:lstStyle/>
                    <a:p>
                      <a:pPr algn="ctr"/>
                      <a:r>
                        <a:rPr lang="en-US" sz="2400" b="1" dirty="0"/>
                        <a:t>100</a:t>
                      </a:r>
                    </a:p>
                  </a:txBody>
                  <a:tcPr>
                    <a:solidFill>
                      <a:schemeClr val="bg1"/>
                    </a:solidFill>
                  </a:tcPr>
                </a:tc>
                <a:tc>
                  <a:txBody>
                    <a:bodyPr/>
                    <a:lstStyle/>
                    <a:p>
                      <a:pPr algn="ctr"/>
                      <a:r>
                        <a:rPr lang="en-US" sz="2400" b="1" dirty="0"/>
                        <a:t>210</a:t>
                      </a:r>
                    </a:p>
                  </a:txBody>
                  <a:tcPr>
                    <a:solidFill>
                      <a:schemeClr val="bg1"/>
                    </a:solidFill>
                  </a:tcPr>
                </a:tc>
                <a:extLst>
                  <a:ext uri="{0D108BD9-81ED-4DB2-BD59-A6C34878D82A}">
                    <a16:rowId xmlns:a16="http://schemas.microsoft.com/office/drawing/2014/main" val="2406422302"/>
                  </a:ext>
                </a:extLst>
              </a:tr>
              <a:tr h="797319">
                <a:tc>
                  <a:txBody>
                    <a:bodyPr/>
                    <a:lstStyle/>
                    <a:p>
                      <a:r>
                        <a:rPr lang="en-US" sz="2400" b="1" dirty="0"/>
                        <a:t>USA</a:t>
                      </a:r>
                    </a:p>
                  </a:txBody>
                  <a:tcPr>
                    <a:solidFill>
                      <a:schemeClr val="bg1"/>
                    </a:solidFill>
                  </a:tcPr>
                </a:tc>
                <a:tc>
                  <a:txBody>
                    <a:bodyPr/>
                    <a:lstStyle/>
                    <a:p>
                      <a:pPr algn="ctr"/>
                      <a:r>
                        <a:rPr lang="en-US" sz="2400" b="1" dirty="0"/>
                        <a:t>100</a:t>
                      </a:r>
                    </a:p>
                  </a:txBody>
                  <a:tcPr>
                    <a:solidFill>
                      <a:schemeClr val="bg1"/>
                    </a:solidFill>
                  </a:tcPr>
                </a:tc>
                <a:tc>
                  <a:txBody>
                    <a:bodyPr/>
                    <a:lstStyle/>
                    <a:p>
                      <a:pPr algn="ctr"/>
                      <a:r>
                        <a:rPr lang="en-US" sz="2400" b="1" dirty="0"/>
                        <a:t>190</a:t>
                      </a:r>
                    </a:p>
                  </a:txBody>
                  <a:tcPr>
                    <a:solidFill>
                      <a:schemeClr val="bg1"/>
                    </a:solidFill>
                  </a:tcPr>
                </a:tc>
                <a:extLst>
                  <a:ext uri="{0D108BD9-81ED-4DB2-BD59-A6C34878D82A}">
                    <a16:rowId xmlns:a16="http://schemas.microsoft.com/office/drawing/2014/main" val="1723125744"/>
                  </a:ext>
                </a:extLst>
              </a:tr>
            </a:tbl>
          </a:graphicData>
        </a:graphic>
      </p:graphicFrame>
      <p:sp>
        <p:nvSpPr>
          <p:cNvPr id="4" name="Footer Placeholder 3">
            <a:extLst>
              <a:ext uri="{FF2B5EF4-FFF2-40B4-BE49-F238E27FC236}">
                <a16:creationId xmlns:a16="http://schemas.microsoft.com/office/drawing/2014/main" id="{682E5D9D-C4C1-A842-85B8-D5361F0D6B17}"/>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059805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7C61C-D377-394F-BCC1-7BBD182D5E13}"/>
              </a:ext>
            </a:extLst>
          </p:cNvPr>
          <p:cNvSpPr>
            <a:spLocks noGrp="1"/>
          </p:cNvSpPr>
          <p:nvPr>
            <p:ph type="title"/>
          </p:nvPr>
        </p:nvSpPr>
        <p:spPr>
          <a:xfrm>
            <a:off x="838200" y="365125"/>
            <a:ext cx="10515600" cy="5835978"/>
          </a:xfrm>
        </p:spPr>
        <p:txBody>
          <a:bodyPr/>
          <a:lstStyle/>
          <a:p>
            <a:r>
              <a:rPr lang="en-US" b="1" dirty="0"/>
              <a:t>The pandemic has compressed years worth of transformation into months, bringing a dramatic shake up in how people live, what they buy and where they work.</a:t>
            </a:r>
          </a:p>
        </p:txBody>
      </p:sp>
      <p:sp>
        <p:nvSpPr>
          <p:cNvPr id="3" name="Footer Placeholder 2">
            <a:extLst>
              <a:ext uri="{FF2B5EF4-FFF2-40B4-BE49-F238E27FC236}">
                <a16:creationId xmlns:a16="http://schemas.microsoft.com/office/drawing/2014/main" id="{8D0E40F2-2221-784C-8E1A-97E16069736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3029005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AFDA0-65C9-5746-A245-9000456A3C8D}"/>
              </a:ext>
            </a:extLst>
          </p:cNvPr>
          <p:cNvSpPr>
            <a:spLocks noGrp="1"/>
          </p:cNvSpPr>
          <p:nvPr>
            <p:ph type="title"/>
          </p:nvPr>
        </p:nvSpPr>
        <p:spPr>
          <a:xfrm>
            <a:off x="838200" y="365125"/>
            <a:ext cx="10515600" cy="5688834"/>
          </a:xfrm>
        </p:spPr>
        <p:txBody>
          <a:bodyPr/>
          <a:lstStyle/>
          <a:p>
            <a:r>
              <a:rPr lang="en-US" b="1" dirty="0"/>
              <a:t>In 2020, poverty will rise to levels unseen in a decade. From 1990 to 2019, the number of people living under $1.90 dropped from 36 % of world population to 8 %. The UN says that in 2021, nearly 240 – 490 million people will be pushed to multidimensional poverty.</a:t>
            </a:r>
          </a:p>
        </p:txBody>
      </p:sp>
      <p:sp>
        <p:nvSpPr>
          <p:cNvPr id="3" name="Footer Placeholder 2">
            <a:extLst>
              <a:ext uri="{FF2B5EF4-FFF2-40B4-BE49-F238E27FC236}">
                <a16:creationId xmlns:a16="http://schemas.microsoft.com/office/drawing/2014/main" id="{72AAE695-5B27-0044-A1E1-5CBFAAA23AC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4816659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AFDA0-65C9-5746-A245-9000456A3C8D}"/>
              </a:ext>
            </a:extLst>
          </p:cNvPr>
          <p:cNvSpPr>
            <a:spLocks noGrp="1"/>
          </p:cNvSpPr>
          <p:nvPr>
            <p:ph type="title"/>
          </p:nvPr>
        </p:nvSpPr>
        <p:spPr>
          <a:xfrm>
            <a:off x="838200" y="365125"/>
            <a:ext cx="10515600" cy="5688834"/>
          </a:xfrm>
        </p:spPr>
        <p:txBody>
          <a:bodyPr/>
          <a:lstStyle/>
          <a:p>
            <a:r>
              <a:rPr lang="en-US" b="1" dirty="0"/>
              <a:t>Antonio Guterres of the UN says that “ we don’t need new bureaucracies, we need a networked multilateralism that links global institutions with regional institutions. We need an inclusive  multilateralism that engages businesses, cities , universities  and movements for gender equality, climate change and racial justice.</a:t>
            </a:r>
          </a:p>
        </p:txBody>
      </p:sp>
      <p:sp>
        <p:nvSpPr>
          <p:cNvPr id="3" name="Footer Placeholder 2">
            <a:extLst>
              <a:ext uri="{FF2B5EF4-FFF2-40B4-BE49-F238E27FC236}">
                <a16:creationId xmlns:a16="http://schemas.microsoft.com/office/drawing/2014/main" id="{72AAE695-5B27-0044-A1E1-5CBFAAA23AC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8691028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AFDA0-65C9-5746-A245-9000456A3C8D}"/>
              </a:ext>
            </a:extLst>
          </p:cNvPr>
          <p:cNvSpPr>
            <a:spLocks noGrp="1"/>
          </p:cNvSpPr>
          <p:nvPr>
            <p:ph type="title"/>
          </p:nvPr>
        </p:nvSpPr>
        <p:spPr>
          <a:xfrm>
            <a:off x="838200" y="365125"/>
            <a:ext cx="10515600" cy="5688834"/>
          </a:xfrm>
        </p:spPr>
        <p:txBody>
          <a:bodyPr/>
          <a:lstStyle/>
          <a:p>
            <a:r>
              <a:rPr lang="en-US" b="1" dirty="0"/>
              <a:t>Our decade of experience with a distributed workforce tells us that offices are not going away, but the way we will use them will change.</a:t>
            </a:r>
            <a:br>
              <a:rPr lang="en-US" b="1" dirty="0"/>
            </a:br>
            <a:r>
              <a:rPr lang="en-US" b="1" dirty="0"/>
              <a:t>Companies will not need so much commercial space. People will go to the office if they want or need to engage with others, not because the company policy requires it.</a:t>
            </a:r>
          </a:p>
        </p:txBody>
      </p:sp>
      <p:sp>
        <p:nvSpPr>
          <p:cNvPr id="3" name="Footer Placeholder 2">
            <a:extLst>
              <a:ext uri="{FF2B5EF4-FFF2-40B4-BE49-F238E27FC236}">
                <a16:creationId xmlns:a16="http://schemas.microsoft.com/office/drawing/2014/main" id="{72AAE695-5B27-0044-A1E1-5CBFAAA23AC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9937948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AFDA0-65C9-5746-A245-9000456A3C8D}"/>
              </a:ext>
            </a:extLst>
          </p:cNvPr>
          <p:cNvSpPr>
            <a:spLocks noGrp="1"/>
          </p:cNvSpPr>
          <p:nvPr>
            <p:ph type="title"/>
          </p:nvPr>
        </p:nvSpPr>
        <p:spPr>
          <a:xfrm>
            <a:off x="838200" y="365125"/>
            <a:ext cx="10515600" cy="5688834"/>
          </a:xfrm>
        </p:spPr>
        <p:txBody>
          <a:bodyPr/>
          <a:lstStyle/>
          <a:p>
            <a:r>
              <a:rPr lang="en-US" b="1" dirty="0"/>
              <a:t>This will change how work gets done and how  companies foster  culture. When workers are more distributed, work gets distributed, so it must be documented, visible and doable in an asynchronous manner.</a:t>
            </a:r>
            <a:br>
              <a:rPr lang="en-US" b="1" dirty="0"/>
            </a:br>
            <a:r>
              <a:rPr lang="en-US" b="1" dirty="0"/>
              <a:t>Collaboration and camaraderie will be built virtually using technology that is not new but has renewed purpose.</a:t>
            </a:r>
          </a:p>
        </p:txBody>
      </p:sp>
      <p:sp>
        <p:nvSpPr>
          <p:cNvPr id="3" name="Footer Placeholder 2">
            <a:extLst>
              <a:ext uri="{FF2B5EF4-FFF2-40B4-BE49-F238E27FC236}">
                <a16:creationId xmlns:a16="http://schemas.microsoft.com/office/drawing/2014/main" id="{72AAE695-5B27-0044-A1E1-5CBFAAA23AC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135002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AFDA0-65C9-5746-A245-9000456A3C8D}"/>
              </a:ext>
            </a:extLst>
          </p:cNvPr>
          <p:cNvSpPr>
            <a:spLocks noGrp="1"/>
          </p:cNvSpPr>
          <p:nvPr>
            <p:ph type="title"/>
          </p:nvPr>
        </p:nvSpPr>
        <p:spPr>
          <a:xfrm>
            <a:off x="838200" y="365125"/>
            <a:ext cx="10515600" cy="5688834"/>
          </a:xfrm>
        </p:spPr>
        <p:txBody>
          <a:bodyPr/>
          <a:lstStyle/>
          <a:p>
            <a:r>
              <a:rPr lang="en-US" b="1" dirty="0"/>
              <a:t>A recent study found that the skills and traits of successful leaders in an in person, office based environment differ from those needed to lead virtual, distributed teams.</a:t>
            </a:r>
          </a:p>
        </p:txBody>
      </p:sp>
      <p:sp>
        <p:nvSpPr>
          <p:cNvPr id="3" name="Footer Placeholder 2">
            <a:extLst>
              <a:ext uri="{FF2B5EF4-FFF2-40B4-BE49-F238E27FC236}">
                <a16:creationId xmlns:a16="http://schemas.microsoft.com/office/drawing/2014/main" id="{72AAE695-5B27-0044-A1E1-5CBFAAA23AC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3882941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AFDA0-65C9-5746-A245-9000456A3C8D}"/>
              </a:ext>
            </a:extLst>
          </p:cNvPr>
          <p:cNvSpPr>
            <a:spLocks noGrp="1"/>
          </p:cNvSpPr>
          <p:nvPr>
            <p:ph type="title"/>
          </p:nvPr>
        </p:nvSpPr>
        <p:spPr>
          <a:xfrm>
            <a:off x="838200" y="365125"/>
            <a:ext cx="10515600" cy="5688834"/>
          </a:xfrm>
        </p:spPr>
        <p:txBody>
          <a:bodyPr/>
          <a:lstStyle/>
          <a:p>
            <a:r>
              <a:rPr lang="en-US" b="1" dirty="0"/>
              <a:t>Instead of valuing charisma and confidence, remote teams value leaders who are organized, productive and facilitate connections between colleagues. In a post pandemic world, companies will have to retain and promote these types of leaders.</a:t>
            </a:r>
          </a:p>
        </p:txBody>
      </p:sp>
      <p:sp>
        <p:nvSpPr>
          <p:cNvPr id="3" name="Footer Placeholder 2">
            <a:extLst>
              <a:ext uri="{FF2B5EF4-FFF2-40B4-BE49-F238E27FC236}">
                <a16:creationId xmlns:a16="http://schemas.microsoft.com/office/drawing/2014/main" id="{72AAE695-5B27-0044-A1E1-5CBFAAA23ACE}"/>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9953079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8F696-B8CD-BC46-9900-43850145E07C}"/>
              </a:ext>
            </a:extLst>
          </p:cNvPr>
          <p:cNvSpPr>
            <a:spLocks noGrp="1"/>
          </p:cNvSpPr>
          <p:nvPr>
            <p:ph type="title"/>
          </p:nvPr>
        </p:nvSpPr>
        <p:spPr/>
        <p:txBody>
          <a:bodyPr/>
          <a:lstStyle/>
          <a:p>
            <a:r>
              <a:rPr lang="en-US" b="1" dirty="0"/>
              <a:t>Top 10 fastest growing economies in 2021</a:t>
            </a:r>
          </a:p>
        </p:txBody>
      </p:sp>
      <p:graphicFrame>
        <p:nvGraphicFramePr>
          <p:cNvPr id="5" name="Content Placeholder 4">
            <a:extLst>
              <a:ext uri="{FF2B5EF4-FFF2-40B4-BE49-F238E27FC236}">
                <a16:creationId xmlns:a16="http://schemas.microsoft.com/office/drawing/2014/main" id="{A7132E7E-772F-F340-A9A6-73B8F7391586}"/>
              </a:ext>
            </a:extLst>
          </p:cNvPr>
          <p:cNvGraphicFramePr>
            <a:graphicFrameLocks noGrp="1"/>
          </p:cNvGraphicFramePr>
          <p:nvPr>
            <p:ph idx="1"/>
            <p:extLst>
              <p:ext uri="{D42A27DB-BD31-4B8C-83A1-F6EECF244321}">
                <p14:modId xmlns:p14="http://schemas.microsoft.com/office/powerpoint/2010/main" val="2362789142"/>
              </p:ext>
            </p:extLst>
          </p:nvPr>
        </p:nvGraphicFramePr>
        <p:xfrm>
          <a:off x="2575034" y="1825625"/>
          <a:ext cx="7304690" cy="4333240"/>
        </p:xfrm>
        <a:graphic>
          <a:graphicData uri="http://schemas.openxmlformats.org/drawingml/2006/table">
            <a:tbl>
              <a:tblPr firstRow="1" bandRow="1">
                <a:tableStyleId>{5C22544A-7EE6-4342-B048-85BDC9FD1C3A}</a:tableStyleId>
              </a:tblPr>
              <a:tblGrid>
                <a:gridCol w="4246180">
                  <a:extLst>
                    <a:ext uri="{9D8B030D-6E8A-4147-A177-3AD203B41FA5}">
                      <a16:colId xmlns:a16="http://schemas.microsoft.com/office/drawing/2014/main" val="1564497712"/>
                    </a:ext>
                  </a:extLst>
                </a:gridCol>
                <a:gridCol w="3058510">
                  <a:extLst>
                    <a:ext uri="{9D8B030D-6E8A-4147-A177-3AD203B41FA5}">
                      <a16:colId xmlns:a16="http://schemas.microsoft.com/office/drawing/2014/main" val="1248510276"/>
                    </a:ext>
                  </a:extLst>
                </a:gridCol>
              </a:tblGrid>
              <a:tr h="370840">
                <a:tc>
                  <a:txBody>
                    <a:bodyPr/>
                    <a:lstStyle/>
                    <a:p>
                      <a:r>
                        <a:rPr lang="en-US" dirty="0"/>
                        <a:t>Country</a:t>
                      </a:r>
                    </a:p>
                  </a:txBody>
                  <a:tcPr/>
                </a:tc>
                <a:tc>
                  <a:txBody>
                    <a:bodyPr/>
                    <a:lstStyle/>
                    <a:p>
                      <a:pPr algn="ctr"/>
                      <a:r>
                        <a:rPr lang="en-US" dirty="0"/>
                        <a:t>Growth %</a:t>
                      </a:r>
                    </a:p>
                  </a:txBody>
                  <a:tcPr/>
                </a:tc>
                <a:extLst>
                  <a:ext uri="{0D108BD9-81ED-4DB2-BD59-A6C34878D82A}">
                    <a16:rowId xmlns:a16="http://schemas.microsoft.com/office/drawing/2014/main" val="1226625741"/>
                  </a:ext>
                </a:extLst>
              </a:tr>
              <a:tr h="370840">
                <a:tc>
                  <a:txBody>
                    <a:bodyPr/>
                    <a:lstStyle/>
                    <a:p>
                      <a:r>
                        <a:rPr lang="en-US" sz="2000" b="1" dirty="0"/>
                        <a:t>Macau</a:t>
                      </a:r>
                    </a:p>
                  </a:txBody>
                  <a:tcPr>
                    <a:solidFill>
                      <a:schemeClr val="bg1"/>
                    </a:solidFill>
                  </a:tcPr>
                </a:tc>
                <a:tc>
                  <a:txBody>
                    <a:bodyPr/>
                    <a:lstStyle/>
                    <a:p>
                      <a:pPr algn="ctr"/>
                      <a:r>
                        <a:rPr lang="en-US" sz="2000" b="1" dirty="0"/>
                        <a:t>35.4</a:t>
                      </a:r>
                    </a:p>
                  </a:txBody>
                  <a:tcPr>
                    <a:solidFill>
                      <a:schemeClr val="bg1"/>
                    </a:solidFill>
                  </a:tcPr>
                </a:tc>
                <a:extLst>
                  <a:ext uri="{0D108BD9-81ED-4DB2-BD59-A6C34878D82A}">
                    <a16:rowId xmlns:a16="http://schemas.microsoft.com/office/drawing/2014/main" val="2986848521"/>
                  </a:ext>
                </a:extLst>
              </a:tr>
              <a:tr h="370840">
                <a:tc>
                  <a:txBody>
                    <a:bodyPr/>
                    <a:lstStyle/>
                    <a:p>
                      <a:r>
                        <a:rPr lang="en-US" sz="2000" b="1" dirty="0"/>
                        <a:t>Guyana</a:t>
                      </a:r>
                    </a:p>
                  </a:txBody>
                  <a:tcPr>
                    <a:solidFill>
                      <a:schemeClr val="bg1"/>
                    </a:solidFill>
                  </a:tcPr>
                </a:tc>
                <a:tc>
                  <a:txBody>
                    <a:bodyPr/>
                    <a:lstStyle/>
                    <a:p>
                      <a:pPr algn="ctr"/>
                      <a:r>
                        <a:rPr lang="en-US" sz="2000" b="1" dirty="0"/>
                        <a:t>23</a:t>
                      </a:r>
                    </a:p>
                  </a:txBody>
                  <a:tcPr>
                    <a:solidFill>
                      <a:schemeClr val="bg1"/>
                    </a:solidFill>
                  </a:tcPr>
                </a:tc>
                <a:extLst>
                  <a:ext uri="{0D108BD9-81ED-4DB2-BD59-A6C34878D82A}">
                    <a16:rowId xmlns:a16="http://schemas.microsoft.com/office/drawing/2014/main" val="2405764136"/>
                  </a:ext>
                </a:extLst>
              </a:tr>
              <a:tr h="370840">
                <a:tc>
                  <a:txBody>
                    <a:bodyPr/>
                    <a:lstStyle/>
                    <a:p>
                      <a:r>
                        <a:rPr lang="en-US" sz="2000" b="1" dirty="0"/>
                        <a:t>Libya</a:t>
                      </a:r>
                    </a:p>
                  </a:txBody>
                  <a:tcPr>
                    <a:solidFill>
                      <a:schemeClr val="bg1"/>
                    </a:solidFill>
                  </a:tcPr>
                </a:tc>
                <a:tc>
                  <a:txBody>
                    <a:bodyPr/>
                    <a:lstStyle/>
                    <a:p>
                      <a:pPr algn="ctr"/>
                      <a:r>
                        <a:rPr lang="en-US" sz="2000" b="1" dirty="0"/>
                        <a:t>20.9</a:t>
                      </a:r>
                    </a:p>
                  </a:txBody>
                  <a:tcPr>
                    <a:solidFill>
                      <a:schemeClr val="bg1"/>
                    </a:solidFill>
                  </a:tcPr>
                </a:tc>
                <a:extLst>
                  <a:ext uri="{0D108BD9-81ED-4DB2-BD59-A6C34878D82A}">
                    <a16:rowId xmlns:a16="http://schemas.microsoft.com/office/drawing/2014/main" val="2941551757"/>
                  </a:ext>
                </a:extLst>
              </a:tr>
              <a:tr h="370840">
                <a:tc>
                  <a:txBody>
                    <a:bodyPr/>
                    <a:lstStyle/>
                    <a:p>
                      <a:r>
                        <a:rPr lang="en-US" sz="2000" b="1" dirty="0"/>
                        <a:t>British Virgin Islands</a:t>
                      </a:r>
                    </a:p>
                  </a:txBody>
                  <a:tcPr>
                    <a:solidFill>
                      <a:schemeClr val="bg1"/>
                    </a:solidFill>
                  </a:tcPr>
                </a:tc>
                <a:tc>
                  <a:txBody>
                    <a:bodyPr/>
                    <a:lstStyle/>
                    <a:p>
                      <a:pPr algn="ctr"/>
                      <a:r>
                        <a:rPr lang="en-US" sz="2000" b="1" dirty="0"/>
                        <a:t>11.5</a:t>
                      </a:r>
                    </a:p>
                  </a:txBody>
                  <a:tcPr>
                    <a:solidFill>
                      <a:schemeClr val="bg1"/>
                    </a:solidFill>
                  </a:tcPr>
                </a:tc>
                <a:extLst>
                  <a:ext uri="{0D108BD9-81ED-4DB2-BD59-A6C34878D82A}">
                    <a16:rowId xmlns:a16="http://schemas.microsoft.com/office/drawing/2014/main" val="1217705095"/>
                  </a:ext>
                </a:extLst>
              </a:tr>
              <a:tr h="370840">
                <a:tc>
                  <a:txBody>
                    <a:bodyPr/>
                    <a:lstStyle/>
                    <a:p>
                      <a:r>
                        <a:rPr lang="en-US" sz="2000" b="1" dirty="0"/>
                        <a:t>Sint Maarten</a:t>
                      </a:r>
                    </a:p>
                  </a:txBody>
                  <a:tcPr>
                    <a:solidFill>
                      <a:schemeClr val="bg1"/>
                    </a:solidFill>
                  </a:tcPr>
                </a:tc>
                <a:tc>
                  <a:txBody>
                    <a:bodyPr/>
                    <a:lstStyle/>
                    <a:p>
                      <a:pPr algn="ctr"/>
                      <a:r>
                        <a:rPr lang="en-US" sz="2000" b="1" dirty="0"/>
                        <a:t>9.3</a:t>
                      </a:r>
                    </a:p>
                  </a:txBody>
                  <a:tcPr>
                    <a:solidFill>
                      <a:schemeClr val="bg1"/>
                    </a:solidFill>
                  </a:tcPr>
                </a:tc>
                <a:extLst>
                  <a:ext uri="{0D108BD9-81ED-4DB2-BD59-A6C34878D82A}">
                    <a16:rowId xmlns:a16="http://schemas.microsoft.com/office/drawing/2014/main" val="1635619621"/>
                  </a:ext>
                </a:extLst>
              </a:tr>
              <a:tr h="370840">
                <a:tc>
                  <a:txBody>
                    <a:bodyPr/>
                    <a:lstStyle/>
                    <a:p>
                      <a:r>
                        <a:rPr lang="en-US" sz="2000" b="1" dirty="0"/>
                        <a:t>Peru</a:t>
                      </a:r>
                    </a:p>
                  </a:txBody>
                  <a:tcPr>
                    <a:solidFill>
                      <a:schemeClr val="bg1"/>
                    </a:solidFill>
                  </a:tcPr>
                </a:tc>
                <a:tc>
                  <a:txBody>
                    <a:bodyPr/>
                    <a:lstStyle/>
                    <a:p>
                      <a:pPr algn="ctr"/>
                      <a:r>
                        <a:rPr lang="en-US" sz="2000" b="1" dirty="0"/>
                        <a:t>9.2</a:t>
                      </a:r>
                    </a:p>
                  </a:txBody>
                  <a:tcPr>
                    <a:solidFill>
                      <a:schemeClr val="bg1"/>
                    </a:solidFill>
                  </a:tcPr>
                </a:tc>
                <a:extLst>
                  <a:ext uri="{0D108BD9-81ED-4DB2-BD59-A6C34878D82A}">
                    <a16:rowId xmlns:a16="http://schemas.microsoft.com/office/drawing/2014/main" val="2187003334"/>
                  </a:ext>
                </a:extLst>
              </a:tr>
              <a:tr h="370840">
                <a:tc>
                  <a:txBody>
                    <a:bodyPr/>
                    <a:lstStyle/>
                    <a:p>
                      <a:r>
                        <a:rPr lang="en-US" sz="2000" b="1" dirty="0"/>
                        <a:t>Albania</a:t>
                      </a:r>
                    </a:p>
                  </a:txBody>
                  <a:tcPr>
                    <a:solidFill>
                      <a:schemeClr val="bg1"/>
                    </a:solidFill>
                  </a:tcPr>
                </a:tc>
                <a:tc>
                  <a:txBody>
                    <a:bodyPr/>
                    <a:lstStyle/>
                    <a:p>
                      <a:pPr algn="ctr"/>
                      <a:r>
                        <a:rPr lang="en-US" sz="2000" b="1" dirty="0"/>
                        <a:t>8.5</a:t>
                      </a:r>
                    </a:p>
                  </a:txBody>
                  <a:tcPr>
                    <a:solidFill>
                      <a:schemeClr val="bg1"/>
                    </a:solidFill>
                  </a:tcPr>
                </a:tc>
                <a:extLst>
                  <a:ext uri="{0D108BD9-81ED-4DB2-BD59-A6C34878D82A}">
                    <a16:rowId xmlns:a16="http://schemas.microsoft.com/office/drawing/2014/main" val="3710943244"/>
                  </a:ext>
                </a:extLst>
              </a:tr>
              <a:tr h="370840">
                <a:tc>
                  <a:txBody>
                    <a:bodyPr/>
                    <a:lstStyle/>
                    <a:p>
                      <a:r>
                        <a:rPr lang="en-US" sz="2000" b="1" dirty="0"/>
                        <a:t>Antigua and Barbados</a:t>
                      </a:r>
                    </a:p>
                  </a:txBody>
                  <a:tcPr>
                    <a:solidFill>
                      <a:schemeClr val="bg1"/>
                    </a:solidFill>
                  </a:tcPr>
                </a:tc>
                <a:tc>
                  <a:txBody>
                    <a:bodyPr/>
                    <a:lstStyle/>
                    <a:p>
                      <a:pPr algn="ctr"/>
                      <a:r>
                        <a:rPr lang="en-US" sz="2000" b="1" dirty="0"/>
                        <a:t>8</a:t>
                      </a:r>
                    </a:p>
                  </a:txBody>
                  <a:tcPr>
                    <a:solidFill>
                      <a:schemeClr val="bg1"/>
                    </a:solidFill>
                  </a:tcPr>
                </a:tc>
                <a:extLst>
                  <a:ext uri="{0D108BD9-81ED-4DB2-BD59-A6C34878D82A}">
                    <a16:rowId xmlns:a16="http://schemas.microsoft.com/office/drawing/2014/main" val="2024444391"/>
                  </a:ext>
                </a:extLst>
              </a:tr>
              <a:tr h="370840">
                <a:tc>
                  <a:txBody>
                    <a:bodyPr/>
                    <a:lstStyle/>
                    <a:p>
                      <a:r>
                        <a:rPr lang="en-US" sz="2000" b="1" dirty="0"/>
                        <a:t>Maldives</a:t>
                      </a:r>
                    </a:p>
                  </a:txBody>
                  <a:tcPr>
                    <a:solidFill>
                      <a:schemeClr val="bg1"/>
                    </a:solidFill>
                  </a:tcPr>
                </a:tc>
                <a:tc>
                  <a:txBody>
                    <a:bodyPr/>
                    <a:lstStyle/>
                    <a:p>
                      <a:pPr algn="ctr"/>
                      <a:r>
                        <a:rPr lang="en-US" sz="2000" b="1" dirty="0"/>
                        <a:t>8</a:t>
                      </a:r>
                    </a:p>
                  </a:txBody>
                  <a:tcPr>
                    <a:solidFill>
                      <a:schemeClr val="bg1"/>
                    </a:solidFill>
                  </a:tcPr>
                </a:tc>
                <a:extLst>
                  <a:ext uri="{0D108BD9-81ED-4DB2-BD59-A6C34878D82A}">
                    <a16:rowId xmlns:a16="http://schemas.microsoft.com/office/drawing/2014/main" val="1581078570"/>
                  </a:ext>
                </a:extLst>
              </a:tr>
              <a:tr h="370840">
                <a:tc>
                  <a:txBody>
                    <a:bodyPr/>
                    <a:lstStyle/>
                    <a:p>
                      <a:r>
                        <a:rPr lang="en-US" sz="2000" b="1" dirty="0"/>
                        <a:t>St Lucia</a:t>
                      </a:r>
                    </a:p>
                  </a:txBody>
                  <a:tcPr>
                    <a:solidFill>
                      <a:schemeClr val="bg1"/>
                    </a:solidFill>
                  </a:tcPr>
                </a:tc>
                <a:tc>
                  <a:txBody>
                    <a:bodyPr/>
                    <a:lstStyle/>
                    <a:p>
                      <a:pPr algn="ctr"/>
                      <a:r>
                        <a:rPr lang="en-US" sz="2000" b="1" dirty="0"/>
                        <a:t>8</a:t>
                      </a:r>
                    </a:p>
                  </a:txBody>
                  <a:tcPr>
                    <a:solidFill>
                      <a:schemeClr val="bg1"/>
                    </a:solidFill>
                  </a:tcPr>
                </a:tc>
                <a:extLst>
                  <a:ext uri="{0D108BD9-81ED-4DB2-BD59-A6C34878D82A}">
                    <a16:rowId xmlns:a16="http://schemas.microsoft.com/office/drawing/2014/main" val="3254586096"/>
                  </a:ext>
                </a:extLst>
              </a:tr>
            </a:tbl>
          </a:graphicData>
        </a:graphic>
      </p:graphicFrame>
      <p:sp>
        <p:nvSpPr>
          <p:cNvPr id="4" name="Footer Placeholder 3">
            <a:extLst>
              <a:ext uri="{FF2B5EF4-FFF2-40B4-BE49-F238E27FC236}">
                <a16:creationId xmlns:a16="http://schemas.microsoft.com/office/drawing/2014/main" id="{3C18D729-CCA4-E648-8014-663D05D25620}"/>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7977091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8F696-B8CD-BC46-9900-43850145E07C}"/>
              </a:ext>
            </a:extLst>
          </p:cNvPr>
          <p:cNvSpPr>
            <a:spLocks noGrp="1"/>
          </p:cNvSpPr>
          <p:nvPr>
            <p:ph type="title"/>
          </p:nvPr>
        </p:nvSpPr>
        <p:spPr/>
        <p:txBody>
          <a:bodyPr/>
          <a:lstStyle/>
          <a:p>
            <a:r>
              <a:rPr lang="en-US" b="1" dirty="0"/>
              <a:t>GDP per capita, $ at purchasing power parity</a:t>
            </a:r>
          </a:p>
        </p:txBody>
      </p:sp>
      <p:graphicFrame>
        <p:nvGraphicFramePr>
          <p:cNvPr id="5" name="Content Placeholder 4">
            <a:extLst>
              <a:ext uri="{FF2B5EF4-FFF2-40B4-BE49-F238E27FC236}">
                <a16:creationId xmlns:a16="http://schemas.microsoft.com/office/drawing/2014/main" id="{A7132E7E-772F-F340-A9A6-73B8F7391586}"/>
              </a:ext>
            </a:extLst>
          </p:cNvPr>
          <p:cNvGraphicFramePr>
            <a:graphicFrameLocks noGrp="1"/>
          </p:cNvGraphicFramePr>
          <p:nvPr>
            <p:ph idx="1"/>
            <p:extLst>
              <p:ext uri="{D42A27DB-BD31-4B8C-83A1-F6EECF244321}">
                <p14:modId xmlns:p14="http://schemas.microsoft.com/office/powerpoint/2010/main" val="3711773926"/>
              </p:ext>
            </p:extLst>
          </p:nvPr>
        </p:nvGraphicFramePr>
        <p:xfrm>
          <a:off x="2575034" y="1825625"/>
          <a:ext cx="7304689" cy="3540760"/>
        </p:xfrm>
        <a:graphic>
          <a:graphicData uri="http://schemas.openxmlformats.org/drawingml/2006/table">
            <a:tbl>
              <a:tblPr firstRow="1" bandRow="1">
                <a:tableStyleId>{5C22544A-7EE6-4342-B048-85BDC9FD1C3A}</a:tableStyleId>
              </a:tblPr>
              <a:tblGrid>
                <a:gridCol w="2992997">
                  <a:extLst>
                    <a:ext uri="{9D8B030D-6E8A-4147-A177-3AD203B41FA5}">
                      <a16:colId xmlns:a16="http://schemas.microsoft.com/office/drawing/2014/main" val="1564497712"/>
                    </a:ext>
                  </a:extLst>
                </a:gridCol>
                <a:gridCol w="2155846">
                  <a:extLst>
                    <a:ext uri="{9D8B030D-6E8A-4147-A177-3AD203B41FA5}">
                      <a16:colId xmlns:a16="http://schemas.microsoft.com/office/drawing/2014/main" val="4003475905"/>
                    </a:ext>
                  </a:extLst>
                </a:gridCol>
                <a:gridCol w="2155846">
                  <a:extLst>
                    <a:ext uri="{9D8B030D-6E8A-4147-A177-3AD203B41FA5}">
                      <a16:colId xmlns:a16="http://schemas.microsoft.com/office/drawing/2014/main" val="1248510276"/>
                    </a:ext>
                  </a:extLst>
                </a:gridCol>
              </a:tblGrid>
              <a:tr h="370840">
                <a:tc>
                  <a:txBody>
                    <a:bodyPr/>
                    <a:lstStyle/>
                    <a:p>
                      <a:r>
                        <a:rPr lang="en-US" dirty="0"/>
                        <a:t>Country</a:t>
                      </a:r>
                    </a:p>
                  </a:txBody>
                  <a:tcPr/>
                </a:tc>
                <a:tc>
                  <a:txBody>
                    <a:bodyPr/>
                    <a:lstStyle/>
                    <a:p>
                      <a:pPr algn="ctr"/>
                      <a:r>
                        <a:rPr lang="en-US" dirty="0"/>
                        <a:t>2010 = Index 100</a:t>
                      </a:r>
                    </a:p>
                  </a:txBody>
                  <a:tcPr/>
                </a:tc>
                <a:tc>
                  <a:txBody>
                    <a:bodyPr/>
                    <a:lstStyle/>
                    <a:p>
                      <a:pPr algn="ctr"/>
                      <a:r>
                        <a:rPr lang="en-US" dirty="0"/>
                        <a:t>2021</a:t>
                      </a:r>
                    </a:p>
                  </a:txBody>
                  <a:tcPr/>
                </a:tc>
                <a:extLst>
                  <a:ext uri="{0D108BD9-81ED-4DB2-BD59-A6C34878D82A}">
                    <a16:rowId xmlns:a16="http://schemas.microsoft.com/office/drawing/2014/main" val="1226625741"/>
                  </a:ext>
                </a:extLst>
              </a:tr>
              <a:tr h="370840">
                <a:tc>
                  <a:txBody>
                    <a:bodyPr/>
                    <a:lstStyle/>
                    <a:p>
                      <a:r>
                        <a:rPr lang="en-US" sz="2000" b="1" dirty="0"/>
                        <a:t>China</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210</a:t>
                      </a:r>
                    </a:p>
                  </a:txBody>
                  <a:tcPr>
                    <a:solidFill>
                      <a:schemeClr val="bg1"/>
                    </a:solidFill>
                  </a:tcPr>
                </a:tc>
                <a:extLst>
                  <a:ext uri="{0D108BD9-81ED-4DB2-BD59-A6C34878D82A}">
                    <a16:rowId xmlns:a16="http://schemas.microsoft.com/office/drawing/2014/main" val="2986848521"/>
                  </a:ext>
                </a:extLst>
              </a:tr>
              <a:tr h="370840">
                <a:tc>
                  <a:txBody>
                    <a:bodyPr/>
                    <a:lstStyle/>
                    <a:p>
                      <a:r>
                        <a:rPr lang="en-US" sz="2000" b="1" dirty="0"/>
                        <a:t>India</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163</a:t>
                      </a:r>
                    </a:p>
                  </a:txBody>
                  <a:tcPr>
                    <a:solidFill>
                      <a:schemeClr val="bg1"/>
                    </a:solidFill>
                  </a:tcPr>
                </a:tc>
                <a:extLst>
                  <a:ext uri="{0D108BD9-81ED-4DB2-BD59-A6C34878D82A}">
                    <a16:rowId xmlns:a16="http://schemas.microsoft.com/office/drawing/2014/main" val="2405764136"/>
                  </a:ext>
                </a:extLst>
              </a:tr>
              <a:tr h="370840">
                <a:tc>
                  <a:txBody>
                    <a:bodyPr/>
                    <a:lstStyle/>
                    <a:p>
                      <a:r>
                        <a:rPr lang="en-US" sz="2000" b="1" dirty="0"/>
                        <a:t>Germany</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145</a:t>
                      </a:r>
                    </a:p>
                  </a:txBody>
                  <a:tcPr>
                    <a:solidFill>
                      <a:schemeClr val="bg1"/>
                    </a:solidFill>
                  </a:tcPr>
                </a:tc>
                <a:extLst>
                  <a:ext uri="{0D108BD9-81ED-4DB2-BD59-A6C34878D82A}">
                    <a16:rowId xmlns:a16="http://schemas.microsoft.com/office/drawing/2014/main" val="2941551757"/>
                  </a:ext>
                </a:extLst>
              </a:tr>
              <a:tr h="370840">
                <a:tc>
                  <a:txBody>
                    <a:bodyPr/>
                    <a:lstStyle/>
                    <a:p>
                      <a:r>
                        <a:rPr lang="en-US" sz="2000" b="1" dirty="0"/>
                        <a:t>USA</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130</a:t>
                      </a:r>
                    </a:p>
                  </a:txBody>
                  <a:tcPr>
                    <a:solidFill>
                      <a:schemeClr val="bg1"/>
                    </a:solidFill>
                  </a:tcPr>
                </a:tc>
                <a:extLst>
                  <a:ext uri="{0D108BD9-81ED-4DB2-BD59-A6C34878D82A}">
                    <a16:rowId xmlns:a16="http://schemas.microsoft.com/office/drawing/2014/main" val="1217705095"/>
                  </a:ext>
                </a:extLst>
              </a:tr>
              <a:tr h="370840">
                <a:tc>
                  <a:txBody>
                    <a:bodyPr/>
                    <a:lstStyle/>
                    <a:p>
                      <a:r>
                        <a:rPr lang="en-US" sz="2000" b="1" dirty="0"/>
                        <a:t>Britain</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128</a:t>
                      </a:r>
                    </a:p>
                  </a:txBody>
                  <a:tcPr>
                    <a:solidFill>
                      <a:schemeClr val="bg1"/>
                    </a:solidFill>
                  </a:tcPr>
                </a:tc>
                <a:extLst>
                  <a:ext uri="{0D108BD9-81ED-4DB2-BD59-A6C34878D82A}">
                    <a16:rowId xmlns:a16="http://schemas.microsoft.com/office/drawing/2014/main" val="1635619621"/>
                  </a:ext>
                </a:extLst>
              </a:tr>
              <a:tr h="370840">
                <a:tc>
                  <a:txBody>
                    <a:bodyPr/>
                    <a:lstStyle/>
                    <a:p>
                      <a:r>
                        <a:rPr lang="en-US" sz="2000" b="1" dirty="0"/>
                        <a:t>Canada</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126</a:t>
                      </a:r>
                    </a:p>
                  </a:txBody>
                  <a:tcPr>
                    <a:solidFill>
                      <a:schemeClr val="bg1"/>
                    </a:solidFill>
                  </a:tcPr>
                </a:tc>
                <a:extLst>
                  <a:ext uri="{0D108BD9-81ED-4DB2-BD59-A6C34878D82A}">
                    <a16:rowId xmlns:a16="http://schemas.microsoft.com/office/drawing/2014/main" val="2187003334"/>
                  </a:ext>
                </a:extLst>
              </a:tr>
              <a:tr h="370840">
                <a:tc>
                  <a:txBody>
                    <a:bodyPr/>
                    <a:lstStyle/>
                    <a:p>
                      <a:r>
                        <a:rPr lang="en-US" sz="2000" b="1" dirty="0"/>
                        <a:t>S Africa</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105</a:t>
                      </a:r>
                    </a:p>
                  </a:txBody>
                  <a:tcPr>
                    <a:solidFill>
                      <a:schemeClr val="bg1"/>
                    </a:solidFill>
                  </a:tcPr>
                </a:tc>
                <a:extLst>
                  <a:ext uri="{0D108BD9-81ED-4DB2-BD59-A6C34878D82A}">
                    <a16:rowId xmlns:a16="http://schemas.microsoft.com/office/drawing/2014/main" val="3710943244"/>
                  </a:ext>
                </a:extLst>
              </a:tr>
              <a:tr h="370840">
                <a:tc>
                  <a:txBody>
                    <a:bodyPr/>
                    <a:lstStyle/>
                    <a:p>
                      <a:r>
                        <a:rPr lang="en-US" sz="2000" b="1" dirty="0"/>
                        <a:t>Brazil</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105</a:t>
                      </a:r>
                    </a:p>
                  </a:txBody>
                  <a:tcPr>
                    <a:solidFill>
                      <a:schemeClr val="bg1"/>
                    </a:solidFill>
                  </a:tcPr>
                </a:tc>
                <a:extLst>
                  <a:ext uri="{0D108BD9-81ED-4DB2-BD59-A6C34878D82A}">
                    <a16:rowId xmlns:a16="http://schemas.microsoft.com/office/drawing/2014/main" val="2024444391"/>
                  </a:ext>
                </a:extLst>
              </a:tr>
            </a:tbl>
          </a:graphicData>
        </a:graphic>
      </p:graphicFrame>
      <p:sp>
        <p:nvSpPr>
          <p:cNvPr id="4" name="Footer Placeholder 3">
            <a:extLst>
              <a:ext uri="{FF2B5EF4-FFF2-40B4-BE49-F238E27FC236}">
                <a16:creationId xmlns:a16="http://schemas.microsoft.com/office/drawing/2014/main" id="{3C18D729-CCA4-E648-8014-663D05D25620}"/>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2244299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AE2A3-9B77-014D-9453-6AFD7DD23DAF}"/>
              </a:ext>
            </a:extLst>
          </p:cNvPr>
          <p:cNvSpPr>
            <a:spLocks noGrp="1"/>
          </p:cNvSpPr>
          <p:nvPr>
            <p:ph type="title"/>
          </p:nvPr>
        </p:nvSpPr>
        <p:spPr/>
        <p:txBody>
          <a:bodyPr>
            <a:normAutofit/>
          </a:bodyPr>
          <a:lstStyle/>
          <a:p>
            <a:r>
              <a:rPr lang="en-US" sz="3600" b="1" dirty="0"/>
              <a:t>Key European Country Economic indicators 2021</a:t>
            </a:r>
          </a:p>
        </p:txBody>
      </p:sp>
      <p:graphicFrame>
        <p:nvGraphicFramePr>
          <p:cNvPr id="5" name="Content Placeholder 4">
            <a:extLst>
              <a:ext uri="{FF2B5EF4-FFF2-40B4-BE49-F238E27FC236}">
                <a16:creationId xmlns:a16="http://schemas.microsoft.com/office/drawing/2014/main" id="{B206ECD4-BD97-9149-8735-CD211E97406D}"/>
              </a:ext>
            </a:extLst>
          </p:cNvPr>
          <p:cNvGraphicFramePr>
            <a:graphicFrameLocks noGrp="1"/>
          </p:cNvGraphicFramePr>
          <p:nvPr>
            <p:ph idx="1"/>
            <p:extLst>
              <p:ext uri="{D42A27DB-BD31-4B8C-83A1-F6EECF244321}">
                <p14:modId xmlns:p14="http://schemas.microsoft.com/office/powerpoint/2010/main" val="1696522405"/>
              </p:ext>
            </p:extLst>
          </p:nvPr>
        </p:nvGraphicFramePr>
        <p:xfrm>
          <a:off x="567560" y="1825625"/>
          <a:ext cx="11319637" cy="4348480"/>
        </p:xfrm>
        <a:graphic>
          <a:graphicData uri="http://schemas.openxmlformats.org/drawingml/2006/table">
            <a:tbl>
              <a:tblPr firstRow="1" bandRow="1">
                <a:tableStyleId>{5C22544A-7EE6-4342-B048-85BDC9FD1C3A}</a:tableStyleId>
              </a:tblPr>
              <a:tblGrid>
                <a:gridCol w="1617091">
                  <a:extLst>
                    <a:ext uri="{9D8B030D-6E8A-4147-A177-3AD203B41FA5}">
                      <a16:colId xmlns:a16="http://schemas.microsoft.com/office/drawing/2014/main" val="1535739664"/>
                    </a:ext>
                  </a:extLst>
                </a:gridCol>
                <a:gridCol w="1617091">
                  <a:extLst>
                    <a:ext uri="{9D8B030D-6E8A-4147-A177-3AD203B41FA5}">
                      <a16:colId xmlns:a16="http://schemas.microsoft.com/office/drawing/2014/main" val="3052664642"/>
                    </a:ext>
                  </a:extLst>
                </a:gridCol>
                <a:gridCol w="1617091">
                  <a:extLst>
                    <a:ext uri="{9D8B030D-6E8A-4147-A177-3AD203B41FA5}">
                      <a16:colId xmlns:a16="http://schemas.microsoft.com/office/drawing/2014/main" val="162035487"/>
                    </a:ext>
                  </a:extLst>
                </a:gridCol>
                <a:gridCol w="1617091">
                  <a:extLst>
                    <a:ext uri="{9D8B030D-6E8A-4147-A177-3AD203B41FA5}">
                      <a16:colId xmlns:a16="http://schemas.microsoft.com/office/drawing/2014/main" val="2356667330"/>
                    </a:ext>
                  </a:extLst>
                </a:gridCol>
                <a:gridCol w="1617091">
                  <a:extLst>
                    <a:ext uri="{9D8B030D-6E8A-4147-A177-3AD203B41FA5}">
                      <a16:colId xmlns:a16="http://schemas.microsoft.com/office/drawing/2014/main" val="3158328173"/>
                    </a:ext>
                  </a:extLst>
                </a:gridCol>
                <a:gridCol w="1617091">
                  <a:extLst>
                    <a:ext uri="{9D8B030D-6E8A-4147-A177-3AD203B41FA5}">
                      <a16:colId xmlns:a16="http://schemas.microsoft.com/office/drawing/2014/main" val="402718441"/>
                    </a:ext>
                  </a:extLst>
                </a:gridCol>
                <a:gridCol w="1617091">
                  <a:extLst>
                    <a:ext uri="{9D8B030D-6E8A-4147-A177-3AD203B41FA5}">
                      <a16:colId xmlns:a16="http://schemas.microsoft.com/office/drawing/2014/main" val="2674815462"/>
                    </a:ext>
                  </a:extLst>
                </a:gridCol>
              </a:tblGrid>
              <a:tr h="370840">
                <a:tc>
                  <a:txBody>
                    <a:bodyPr/>
                    <a:lstStyle/>
                    <a:p>
                      <a:endParaRPr lang="en-US" dirty="0"/>
                    </a:p>
                  </a:txBody>
                  <a:tcPr/>
                </a:tc>
                <a:tc>
                  <a:txBody>
                    <a:bodyPr/>
                    <a:lstStyle/>
                    <a:p>
                      <a:pPr algn="ctr"/>
                      <a:r>
                        <a:rPr lang="en-US" dirty="0"/>
                        <a:t>GDP Growth %</a:t>
                      </a:r>
                    </a:p>
                  </a:txBody>
                  <a:tcPr/>
                </a:tc>
                <a:tc>
                  <a:txBody>
                    <a:bodyPr/>
                    <a:lstStyle/>
                    <a:p>
                      <a:pPr algn="ctr"/>
                      <a:r>
                        <a:rPr lang="en-US" dirty="0"/>
                        <a:t>GDP per head $</a:t>
                      </a:r>
                    </a:p>
                  </a:txBody>
                  <a:tcPr/>
                </a:tc>
                <a:tc>
                  <a:txBody>
                    <a:bodyPr/>
                    <a:lstStyle/>
                    <a:p>
                      <a:pPr algn="ctr"/>
                      <a:r>
                        <a:rPr lang="en-US" dirty="0"/>
                        <a:t>GDP per head PPP $</a:t>
                      </a:r>
                    </a:p>
                  </a:txBody>
                  <a:tcPr/>
                </a:tc>
                <a:tc>
                  <a:txBody>
                    <a:bodyPr/>
                    <a:lstStyle/>
                    <a:p>
                      <a:pPr algn="ctr"/>
                      <a:r>
                        <a:rPr lang="en-US" dirty="0"/>
                        <a:t>Inflation %</a:t>
                      </a:r>
                    </a:p>
                  </a:txBody>
                  <a:tcPr/>
                </a:tc>
                <a:tc>
                  <a:txBody>
                    <a:bodyPr/>
                    <a:lstStyle/>
                    <a:p>
                      <a:pPr algn="ctr"/>
                      <a:r>
                        <a:rPr lang="en-US" dirty="0"/>
                        <a:t>Budget balance%</a:t>
                      </a:r>
                    </a:p>
                  </a:txBody>
                  <a:tcPr/>
                </a:tc>
                <a:tc>
                  <a:txBody>
                    <a:bodyPr/>
                    <a:lstStyle/>
                    <a:p>
                      <a:pPr algn="ctr"/>
                      <a:r>
                        <a:rPr lang="en-US" dirty="0"/>
                        <a:t>Population Mln</a:t>
                      </a:r>
                    </a:p>
                  </a:txBody>
                  <a:tcPr/>
                </a:tc>
                <a:extLst>
                  <a:ext uri="{0D108BD9-81ED-4DB2-BD59-A6C34878D82A}">
                    <a16:rowId xmlns:a16="http://schemas.microsoft.com/office/drawing/2014/main" val="4234297030"/>
                  </a:ext>
                </a:extLst>
              </a:tr>
              <a:tr h="370840">
                <a:tc>
                  <a:txBody>
                    <a:bodyPr/>
                    <a:lstStyle/>
                    <a:p>
                      <a:r>
                        <a:rPr lang="en-US" b="1" dirty="0"/>
                        <a:t>Finland</a:t>
                      </a:r>
                    </a:p>
                  </a:txBody>
                  <a:tcPr>
                    <a:solidFill>
                      <a:schemeClr val="bg1"/>
                    </a:solidFill>
                  </a:tcPr>
                </a:tc>
                <a:tc>
                  <a:txBody>
                    <a:bodyPr/>
                    <a:lstStyle/>
                    <a:p>
                      <a:pPr algn="ctr"/>
                      <a:r>
                        <a:rPr lang="en-US" b="1" dirty="0"/>
                        <a:t>2.4</a:t>
                      </a:r>
                    </a:p>
                  </a:txBody>
                  <a:tcPr>
                    <a:solidFill>
                      <a:schemeClr val="bg1"/>
                    </a:solidFill>
                  </a:tcPr>
                </a:tc>
                <a:tc>
                  <a:txBody>
                    <a:bodyPr/>
                    <a:lstStyle/>
                    <a:p>
                      <a:pPr algn="ctr"/>
                      <a:r>
                        <a:rPr lang="en-US" b="1" dirty="0"/>
                        <a:t>50,780</a:t>
                      </a:r>
                    </a:p>
                  </a:txBody>
                  <a:tcPr>
                    <a:solidFill>
                      <a:schemeClr val="bg1"/>
                    </a:solidFill>
                  </a:tcPr>
                </a:tc>
                <a:tc>
                  <a:txBody>
                    <a:bodyPr/>
                    <a:lstStyle/>
                    <a:p>
                      <a:pPr algn="ctr"/>
                      <a:r>
                        <a:rPr lang="en-US" b="1" dirty="0"/>
                        <a:t>51,330</a:t>
                      </a:r>
                    </a:p>
                  </a:txBody>
                  <a:tcPr>
                    <a:solidFill>
                      <a:schemeClr val="bg1"/>
                    </a:solidFill>
                  </a:tcPr>
                </a:tc>
                <a:tc>
                  <a:txBody>
                    <a:bodyPr/>
                    <a:lstStyle/>
                    <a:p>
                      <a:pPr algn="ctr"/>
                      <a:r>
                        <a:rPr lang="en-US" b="1" dirty="0"/>
                        <a:t>1.2</a:t>
                      </a:r>
                    </a:p>
                  </a:txBody>
                  <a:tcPr>
                    <a:solidFill>
                      <a:schemeClr val="bg1"/>
                    </a:solidFill>
                  </a:tcPr>
                </a:tc>
                <a:tc>
                  <a:txBody>
                    <a:bodyPr/>
                    <a:lstStyle/>
                    <a:p>
                      <a:pPr algn="ctr"/>
                      <a:r>
                        <a:rPr lang="en-US" b="1" dirty="0"/>
                        <a:t>(4.3)</a:t>
                      </a:r>
                    </a:p>
                  </a:txBody>
                  <a:tcPr>
                    <a:solidFill>
                      <a:schemeClr val="bg1"/>
                    </a:solidFill>
                  </a:tcPr>
                </a:tc>
                <a:tc>
                  <a:txBody>
                    <a:bodyPr/>
                    <a:lstStyle/>
                    <a:p>
                      <a:pPr algn="ctr"/>
                      <a:r>
                        <a:rPr lang="en-US" b="1" dirty="0"/>
                        <a:t>5.5</a:t>
                      </a:r>
                    </a:p>
                  </a:txBody>
                  <a:tcPr>
                    <a:solidFill>
                      <a:schemeClr val="bg1"/>
                    </a:solidFill>
                  </a:tcPr>
                </a:tc>
                <a:extLst>
                  <a:ext uri="{0D108BD9-81ED-4DB2-BD59-A6C34878D82A}">
                    <a16:rowId xmlns:a16="http://schemas.microsoft.com/office/drawing/2014/main" val="1477861359"/>
                  </a:ext>
                </a:extLst>
              </a:tr>
              <a:tr h="370840">
                <a:tc>
                  <a:txBody>
                    <a:bodyPr/>
                    <a:lstStyle/>
                    <a:p>
                      <a:r>
                        <a:rPr lang="en-US" b="1" dirty="0"/>
                        <a:t>France</a:t>
                      </a:r>
                    </a:p>
                  </a:txBody>
                  <a:tcPr>
                    <a:solidFill>
                      <a:schemeClr val="bg1"/>
                    </a:solidFill>
                  </a:tcPr>
                </a:tc>
                <a:tc>
                  <a:txBody>
                    <a:bodyPr/>
                    <a:lstStyle/>
                    <a:p>
                      <a:pPr algn="ctr"/>
                      <a:r>
                        <a:rPr lang="en-US" b="1" dirty="0"/>
                        <a:t>7.1</a:t>
                      </a:r>
                    </a:p>
                  </a:txBody>
                  <a:tcPr>
                    <a:solidFill>
                      <a:schemeClr val="bg1"/>
                    </a:solidFill>
                  </a:tcPr>
                </a:tc>
                <a:tc>
                  <a:txBody>
                    <a:bodyPr/>
                    <a:lstStyle/>
                    <a:p>
                      <a:pPr algn="ctr"/>
                      <a:r>
                        <a:rPr lang="en-US" b="1" dirty="0"/>
                        <a:t>43,000</a:t>
                      </a:r>
                    </a:p>
                  </a:txBody>
                  <a:tcPr>
                    <a:solidFill>
                      <a:schemeClr val="bg1"/>
                    </a:solidFill>
                  </a:tcPr>
                </a:tc>
                <a:tc>
                  <a:txBody>
                    <a:bodyPr/>
                    <a:lstStyle/>
                    <a:p>
                      <a:pPr algn="ctr"/>
                      <a:r>
                        <a:rPr lang="en-US" b="1" dirty="0"/>
                        <a:t>49,670</a:t>
                      </a:r>
                    </a:p>
                  </a:txBody>
                  <a:tcPr>
                    <a:solidFill>
                      <a:schemeClr val="bg1"/>
                    </a:solidFill>
                  </a:tcPr>
                </a:tc>
                <a:tc>
                  <a:txBody>
                    <a:bodyPr/>
                    <a:lstStyle/>
                    <a:p>
                      <a:pPr algn="ctr"/>
                      <a:r>
                        <a:rPr lang="en-US" b="1" dirty="0"/>
                        <a:t>1.5</a:t>
                      </a:r>
                    </a:p>
                  </a:txBody>
                  <a:tcPr>
                    <a:solidFill>
                      <a:schemeClr val="bg1"/>
                    </a:solidFill>
                  </a:tcPr>
                </a:tc>
                <a:tc>
                  <a:txBody>
                    <a:bodyPr/>
                    <a:lstStyle/>
                    <a:p>
                      <a:pPr algn="ctr"/>
                      <a:r>
                        <a:rPr lang="en-US" b="1" dirty="0"/>
                        <a:t>(7.4)</a:t>
                      </a:r>
                    </a:p>
                  </a:txBody>
                  <a:tcPr>
                    <a:solidFill>
                      <a:schemeClr val="bg1"/>
                    </a:solidFill>
                  </a:tcPr>
                </a:tc>
                <a:tc>
                  <a:txBody>
                    <a:bodyPr/>
                    <a:lstStyle/>
                    <a:p>
                      <a:pPr algn="ctr"/>
                      <a:r>
                        <a:rPr lang="en-US" b="1" dirty="0"/>
                        <a:t>65</a:t>
                      </a:r>
                    </a:p>
                  </a:txBody>
                  <a:tcPr>
                    <a:solidFill>
                      <a:schemeClr val="bg1"/>
                    </a:solidFill>
                  </a:tcPr>
                </a:tc>
                <a:extLst>
                  <a:ext uri="{0D108BD9-81ED-4DB2-BD59-A6C34878D82A}">
                    <a16:rowId xmlns:a16="http://schemas.microsoft.com/office/drawing/2014/main" val="2616730608"/>
                  </a:ext>
                </a:extLst>
              </a:tr>
              <a:tr h="370840">
                <a:tc>
                  <a:txBody>
                    <a:bodyPr/>
                    <a:lstStyle/>
                    <a:p>
                      <a:r>
                        <a:rPr lang="en-US" b="1" dirty="0"/>
                        <a:t>Germany</a:t>
                      </a:r>
                    </a:p>
                  </a:txBody>
                  <a:tcPr>
                    <a:solidFill>
                      <a:schemeClr val="bg1"/>
                    </a:solidFill>
                  </a:tcPr>
                </a:tc>
                <a:tc>
                  <a:txBody>
                    <a:bodyPr/>
                    <a:lstStyle/>
                    <a:p>
                      <a:pPr algn="ctr"/>
                      <a:r>
                        <a:rPr lang="en-US" b="1" dirty="0"/>
                        <a:t>4.6</a:t>
                      </a:r>
                    </a:p>
                  </a:txBody>
                  <a:tcPr>
                    <a:solidFill>
                      <a:schemeClr val="bg1"/>
                    </a:solidFill>
                  </a:tcPr>
                </a:tc>
                <a:tc>
                  <a:txBody>
                    <a:bodyPr/>
                    <a:lstStyle/>
                    <a:p>
                      <a:pPr algn="ctr"/>
                      <a:r>
                        <a:rPr lang="en-US" b="1" dirty="0"/>
                        <a:t>48,160</a:t>
                      </a:r>
                    </a:p>
                  </a:txBody>
                  <a:tcPr>
                    <a:solidFill>
                      <a:schemeClr val="bg1"/>
                    </a:solidFill>
                  </a:tcPr>
                </a:tc>
                <a:tc>
                  <a:txBody>
                    <a:bodyPr/>
                    <a:lstStyle/>
                    <a:p>
                      <a:pPr algn="ctr"/>
                      <a:r>
                        <a:rPr lang="en-US" b="1" dirty="0"/>
                        <a:t>56,870</a:t>
                      </a:r>
                    </a:p>
                  </a:txBody>
                  <a:tcPr>
                    <a:solidFill>
                      <a:schemeClr val="bg1"/>
                    </a:solidFill>
                  </a:tcPr>
                </a:tc>
                <a:tc>
                  <a:txBody>
                    <a:bodyPr/>
                    <a:lstStyle/>
                    <a:p>
                      <a:pPr algn="ctr"/>
                      <a:r>
                        <a:rPr lang="en-US" b="1" dirty="0"/>
                        <a:t>1</a:t>
                      </a:r>
                    </a:p>
                  </a:txBody>
                  <a:tcPr>
                    <a:solidFill>
                      <a:schemeClr val="bg1"/>
                    </a:solidFill>
                  </a:tcPr>
                </a:tc>
                <a:tc>
                  <a:txBody>
                    <a:bodyPr/>
                    <a:lstStyle/>
                    <a:p>
                      <a:pPr algn="ctr"/>
                      <a:r>
                        <a:rPr lang="en-US" b="1" dirty="0"/>
                        <a:t>(3.6)</a:t>
                      </a:r>
                    </a:p>
                  </a:txBody>
                  <a:tcPr>
                    <a:solidFill>
                      <a:schemeClr val="bg1"/>
                    </a:solidFill>
                  </a:tcPr>
                </a:tc>
                <a:tc>
                  <a:txBody>
                    <a:bodyPr/>
                    <a:lstStyle/>
                    <a:p>
                      <a:pPr algn="ctr"/>
                      <a:r>
                        <a:rPr lang="en-US" b="1" dirty="0"/>
                        <a:t>83</a:t>
                      </a:r>
                    </a:p>
                  </a:txBody>
                  <a:tcPr>
                    <a:solidFill>
                      <a:schemeClr val="bg1"/>
                    </a:solidFill>
                  </a:tcPr>
                </a:tc>
                <a:extLst>
                  <a:ext uri="{0D108BD9-81ED-4DB2-BD59-A6C34878D82A}">
                    <a16:rowId xmlns:a16="http://schemas.microsoft.com/office/drawing/2014/main" val="4191419516"/>
                  </a:ext>
                </a:extLst>
              </a:tr>
              <a:tr h="370840">
                <a:tc>
                  <a:txBody>
                    <a:bodyPr/>
                    <a:lstStyle/>
                    <a:p>
                      <a:r>
                        <a:rPr lang="en-US" b="1" dirty="0"/>
                        <a:t>Italy</a:t>
                      </a:r>
                    </a:p>
                  </a:txBody>
                  <a:tcPr>
                    <a:solidFill>
                      <a:schemeClr val="bg1"/>
                    </a:solidFill>
                  </a:tcPr>
                </a:tc>
                <a:tc>
                  <a:txBody>
                    <a:bodyPr/>
                    <a:lstStyle/>
                    <a:p>
                      <a:pPr algn="ctr"/>
                      <a:r>
                        <a:rPr lang="en-US" b="1" dirty="0"/>
                        <a:t>5.8</a:t>
                      </a:r>
                    </a:p>
                  </a:txBody>
                  <a:tcPr>
                    <a:solidFill>
                      <a:schemeClr val="bg1"/>
                    </a:solidFill>
                  </a:tcPr>
                </a:tc>
                <a:tc>
                  <a:txBody>
                    <a:bodyPr/>
                    <a:lstStyle/>
                    <a:p>
                      <a:pPr algn="ctr"/>
                      <a:r>
                        <a:rPr lang="en-US" b="1" dirty="0"/>
                        <a:t>33,630</a:t>
                      </a:r>
                    </a:p>
                  </a:txBody>
                  <a:tcPr>
                    <a:solidFill>
                      <a:schemeClr val="bg1"/>
                    </a:solidFill>
                  </a:tcPr>
                </a:tc>
                <a:tc>
                  <a:txBody>
                    <a:bodyPr/>
                    <a:lstStyle/>
                    <a:p>
                      <a:pPr algn="ctr"/>
                      <a:r>
                        <a:rPr lang="en-US" b="1" dirty="0"/>
                        <a:t>42,610</a:t>
                      </a:r>
                    </a:p>
                  </a:txBody>
                  <a:tcPr>
                    <a:solidFill>
                      <a:schemeClr val="bg1"/>
                    </a:solidFill>
                  </a:tcPr>
                </a:tc>
                <a:tc>
                  <a:txBody>
                    <a:bodyPr/>
                    <a:lstStyle/>
                    <a:p>
                      <a:pPr algn="ctr"/>
                      <a:r>
                        <a:rPr lang="en-US" b="1" dirty="0"/>
                        <a:t>0.8</a:t>
                      </a:r>
                    </a:p>
                  </a:txBody>
                  <a:tcPr>
                    <a:solidFill>
                      <a:schemeClr val="bg1"/>
                    </a:solidFill>
                  </a:tcPr>
                </a:tc>
                <a:tc>
                  <a:txBody>
                    <a:bodyPr/>
                    <a:lstStyle/>
                    <a:p>
                      <a:pPr algn="ctr"/>
                      <a:r>
                        <a:rPr lang="en-US" b="1" dirty="0"/>
                        <a:t>(5.2)</a:t>
                      </a:r>
                    </a:p>
                  </a:txBody>
                  <a:tcPr>
                    <a:solidFill>
                      <a:schemeClr val="bg1"/>
                    </a:solidFill>
                  </a:tcPr>
                </a:tc>
                <a:tc>
                  <a:txBody>
                    <a:bodyPr/>
                    <a:lstStyle/>
                    <a:p>
                      <a:pPr algn="ctr"/>
                      <a:r>
                        <a:rPr lang="en-US" b="1" dirty="0"/>
                        <a:t>60</a:t>
                      </a:r>
                    </a:p>
                  </a:txBody>
                  <a:tcPr>
                    <a:solidFill>
                      <a:schemeClr val="bg1"/>
                    </a:solidFill>
                  </a:tcPr>
                </a:tc>
                <a:extLst>
                  <a:ext uri="{0D108BD9-81ED-4DB2-BD59-A6C34878D82A}">
                    <a16:rowId xmlns:a16="http://schemas.microsoft.com/office/drawing/2014/main" val="3420075881"/>
                  </a:ext>
                </a:extLst>
              </a:tr>
              <a:tr h="370840">
                <a:tc>
                  <a:txBody>
                    <a:bodyPr/>
                    <a:lstStyle/>
                    <a:p>
                      <a:r>
                        <a:rPr lang="en-US" b="1" dirty="0"/>
                        <a:t>Netherlands</a:t>
                      </a:r>
                    </a:p>
                  </a:txBody>
                  <a:tcPr>
                    <a:solidFill>
                      <a:schemeClr val="bg1"/>
                    </a:solidFill>
                  </a:tcPr>
                </a:tc>
                <a:tc>
                  <a:txBody>
                    <a:bodyPr/>
                    <a:lstStyle/>
                    <a:p>
                      <a:pPr algn="ctr"/>
                      <a:r>
                        <a:rPr lang="en-US" b="1" dirty="0"/>
                        <a:t>4.1</a:t>
                      </a:r>
                    </a:p>
                  </a:txBody>
                  <a:tcPr>
                    <a:solidFill>
                      <a:schemeClr val="bg1"/>
                    </a:solidFill>
                  </a:tcPr>
                </a:tc>
                <a:tc>
                  <a:txBody>
                    <a:bodyPr/>
                    <a:lstStyle/>
                    <a:p>
                      <a:pPr algn="ctr"/>
                      <a:r>
                        <a:rPr lang="en-US" b="1" dirty="0"/>
                        <a:t>55,980</a:t>
                      </a:r>
                    </a:p>
                  </a:txBody>
                  <a:tcPr>
                    <a:solidFill>
                      <a:schemeClr val="bg1"/>
                    </a:solidFill>
                  </a:tcPr>
                </a:tc>
                <a:tc>
                  <a:txBody>
                    <a:bodyPr/>
                    <a:lstStyle/>
                    <a:p>
                      <a:pPr algn="ctr"/>
                      <a:r>
                        <a:rPr lang="en-US" b="1" dirty="0"/>
                        <a:t>59,140</a:t>
                      </a:r>
                    </a:p>
                  </a:txBody>
                  <a:tcPr>
                    <a:solidFill>
                      <a:schemeClr val="bg1"/>
                    </a:solidFill>
                  </a:tcPr>
                </a:tc>
                <a:tc>
                  <a:txBody>
                    <a:bodyPr/>
                    <a:lstStyle/>
                    <a:p>
                      <a:pPr algn="ctr"/>
                      <a:r>
                        <a:rPr lang="en-US" b="1" dirty="0"/>
                        <a:t>1.1</a:t>
                      </a:r>
                    </a:p>
                  </a:txBody>
                  <a:tcPr>
                    <a:solidFill>
                      <a:schemeClr val="bg1"/>
                    </a:solidFill>
                  </a:tcPr>
                </a:tc>
                <a:tc>
                  <a:txBody>
                    <a:bodyPr/>
                    <a:lstStyle/>
                    <a:p>
                      <a:pPr algn="ctr"/>
                      <a:r>
                        <a:rPr lang="en-US" b="1" dirty="0"/>
                        <a:t>(2.1)</a:t>
                      </a:r>
                    </a:p>
                  </a:txBody>
                  <a:tcPr>
                    <a:solidFill>
                      <a:schemeClr val="bg1"/>
                    </a:solidFill>
                  </a:tcPr>
                </a:tc>
                <a:tc>
                  <a:txBody>
                    <a:bodyPr/>
                    <a:lstStyle/>
                    <a:p>
                      <a:pPr algn="ctr"/>
                      <a:r>
                        <a:rPr lang="en-US" b="1" dirty="0"/>
                        <a:t>17.4</a:t>
                      </a:r>
                    </a:p>
                  </a:txBody>
                  <a:tcPr>
                    <a:solidFill>
                      <a:schemeClr val="bg1"/>
                    </a:solidFill>
                  </a:tcPr>
                </a:tc>
                <a:extLst>
                  <a:ext uri="{0D108BD9-81ED-4DB2-BD59-A6C34878D82A}">
                    <a16:rowId xmlns:a16="http://schemas.microsoft.com/office/drawing/2014/main" val="1971890031"/>
                  </a:ext>
                </a:extLst>
              </a:tr>
              <a:tr h="370840">
                <a:tc>
                  <a:txBody>
                    <a:bodyPr/>
                    <a:lstStyle/>
                    <a:p>
                      <a:r>
                        <a:rPr lang="en-US" b="1" dirty="0"/>
                        <a:t>Russia</a:t>
                      </a:r>
                    </a:p>
                  </a:txBody>
                  <a:tcPr>
                    <a:solidFill>
                      <a:schemeClr val="bg1"/>
                    </a:solidFill>
                  </a:tcPr>
                </a:tc>
                <a:tc>
                  <a:txBody>
                    <a:bodyPr/>
                    <a:lstStyle/>
                    <a:p>
                      <a:pPr algn="ctr"/>
                      <a:r>
                        <a:rPr lang="en-US" b="1" dirty="0"/>
                        <a:t>3</a:t>
                      </a:r>
                    </a:p>
                  </a:txBody>
                  <a:tcPr>
                    <a:solidFill>
                      <a:schemeClr val="bg1"/>
                    </a:solidFill>
                  </a:tcPr>
                </a:tc>
                <a:tc>
                  <a:txBody>
                    <a:bodyPr/>
                    <a:lstStyle/>
                    <a:p>
                      <a:pPr algn="ctr"/>
                      <a:r>
                        <a:rPr lang="en-US" b="1" dirty="0"/>
                        <a:t>10,540</a:t>
                      </a:r>
                    </a:p>
                  </a:txBody>
                  <a:tcPr>
                    <a:solidFill>
                      <a:schemeClr val="bg1"/>
                    </a:solidFill>
                  </a:tcPr>
                </a:tc>
                <a:tc>
                  <a:txBody>
                    <a:bodyPr/>
                    <a:lstStyle/>
                    <a:p>
                      <a:pPr algn="ctr"/>
                      <a:r>
                        <a:rPr lang="en-US" b="1" dirty="0"/>
                        <a:t>28,470</a:t>
                      </a:r>
                    </a:p>
                  </a:txBody>
                  <a:tcPr>
                    <a:solidFill>
                      <a:schemeClr val="bg1"/>
                    </a:solidFill>
                  </a:tcPr>
                </a:tc>
                <a:tc>
                  <a:txBody>
                    <a:bodyPr/>
                    <a:lstStyle/>
                    <a:p>
                      <a:pPr algn="ctr"/>
                      <a:r>
                        <a:rPr lang="en-US" b="1" dirty="0"/>
                        <a:t>3.9</a:t>
                      </a:r>
                    </a:p>
                  </a:txBody>
                  <a:tcPr>
                    <a:solidFill>
                      <a:schemeClr val="bg1"/>
                    </a:solidFill>
                  </a:tcPr>
                </a:tc>
                <a:tc>
                  <a:txBody>
                    <a:bodyPr/>
                    <a:lstStyle/>
                    <a:p>
                      <a:pPr algn="ctr"/>
                      <a:r>
                        <a:rPr lang="en-US" b="1" dirty="0"/>
                        <a:t>(2)</a:t>
                      </a:r>
                    </a:p>
                  </a:txBody>
                  <a:tcPr>
                    <a:solidFill>
                      <a:schemeClr val="bg1"/>
                    </a:solidFill>
                  </a:tcPr>
                </a:tc>
                <a:tc>
                  <a:txBody>
                    <a:bodyPr/>
                    <a:lstStyle/>
                    <a:p>
                      <a:pPr algn="ctr"/>
                      <a:r>
                        <a:rPr lang="en-US" b="1" dirty="0"/>
                        <a:t>149</a:t>
                      </a:r>
                    </a:p>
                  </a:txBody>
                  <a:tcPr>
                    <a:solidFill>
                      <a:schemeClr val="bg1"/>
                    </a:solidFill>
                  </a:tcPr>
                </a:tc>
                <a:extLst>
                  <a:ext uri="{0D108BD9-81ED-4DB2-BD59-A6C34878D82A}">
                    <a16:rowId xmlns:a16="http://schemas.microsoft.com/office/drawing/2014/main" val="945639321"/>
                  </a:ext>
                </a:extLst>
              </a:tr>
              <a:tr h="370840">
                <a:tc>
                  <a:txBody>
                    <a:bodyPr/>
                    <a:lstStyle/>
                    <a:p>
                      <a:r>
                        <a:rPr lang="en-US" b="1" dirty="0"/>
                        <a:t>Spain</a:t>
                      </a:r>
                    </a:p>
                  </a:txBody>
                  <a:tcPr>
                    <a:solidFill>
                      <a:schemeClr val="bg1"/>
                    </a:solidFill>
                  </a:tcPr>
                </a:tc>
                <a:tc>
                  <a:txBody>
                    <a:bodyPr/>
                    <a:lstStyle/>
                    <a:p>
                      <a:pPr algn="ctr"/>
                      <a:r>
                        <a:rPr lang="en-US" b="1" dirty="0"/>
                        <a:t>6.8</a:t>
                      </a:r>
                    </a:p>
                  </a:txBody>
                  <a:tcPr>
                    <a:solidFill>
                      <a:schemeClr val="bg1"/>
                    </a:solidFill>
                  </a:tcPr>
                </a:tc>
                <a:tc>
                  <a:txBody>
                    <a:bodyPr/>
                    <a:lstStyle/>
                    <a:p>
                      <a:pPr algn="ctr"/>
                      <a:r>
                        <a:rPr lang="en-US" b="1" dirty="0"/>
                        <a:t>29,600</a:t>
                      </a:r>
                    </a:p>
                  </a:txBody>
                  <a:tcPr>
                    <a:solidFill>
                      <a:schemeClr val="bg1"/>
                    </a:solidFill>
                  </a:tcPr>
                </a:tc>
                <a:tc>
                  <a:txBody>
                    <a:bodyPr/>
                    <a:lstStyle/>
                    <a:p>
                      <a:pPr algn="ctr"/>
                      <a:r>
                        <a:rPr lang="en-US" b="1" dirty="0"/>
                        <a:t>40,450</a:t>
                      </a:r>
                    </a:p>
                  </a:txBody>
                  <a:tcPr>
                    <a:solidFill>
                      <a:schemeClr val="bg1"/>
                    </a:solidFill>
                  </a:tcPr>
                </a:tc>
                <a:tc>
                  <a:txBody>
                    <a:bodyPr/>
                    <a:lstStyle/>
                    <a:p>
                      <a:pPr algn="ctr"/>
                      <a:r>
                        <a:rPr lang="en-US" b="1" dirty="0"/>
                        <a:t>0.9</a:t>
                      </a:r>
                    </a:p>
                  </a:txBody>
                  <a:tcPr>
                    <a:solidFill>
                      <a:schemeClr val="bg1"/>
                    </a:solidFill>
                  </a:tcPr>
                </a:tc>
                <a:tc>
                  <a:txBody>
                    <a:bodyPr/>
                    <a:lstStyle/>
                    <a:p>
                      <a:pPr algn="ctr"/>
                      <a:r>
                        <a:rPr lang="en-US" b="1" dirty="0"/>
                        <a:t>(7.4)</a:t>
                      </a:r>
                    </a:p>
                  </a:txBody>
                  <a:tcPr>
                    <a:solidFill>
                      <a:schemeClr val="bg1"/>
                    </a:solidFill>
                  </a:tcPr>
                </a:tc>
                <a:tc>
                  <a:txBody>
                    <a:bodyPr/>
                    <a:lstStyle/>
                    <a:p>
                      <a:pPr algn="ctr"/>
                      <a:r>
                        <a:rPr lang="en-US" b="1" dirty="0"/>
                        <a:t>47</a:t>
                      </a:r>
                    </a:p>
                  </a:txBody>
                  <a:tcPr>
                    <a:solidFill>
                      <a:schemeClr val="bg1"/>
                    </a:solidFill>
                  </a:tcPr>
                </a:tc>
                <a:extLst>
                  <a:ext uri="{0D108BD9-81ED-4DB2-BD59-A6C34878D82A}">
                    <a16:rowId xmlns:a16="http://schemas.microsoft.com/office/drawing/2014/main" val="2103094793"/>
                  </a:ext>
                </a:extLst>
              </a:tr>
              <a:tr h="370840">
                <a:tc>
                  <a:txBody>
                    <a:bodyPr/>
                    <a:lstStyle/>
                    <a:p>
                      <a:r>
                        <a:rPr lang="en-US" b="1" dirty="0"/>
                        <a:t>Switzerland</a:t>
                      </a:r>
                    </a:p>
                  </a:txBody>
                  <a:tcPr>
                    <a:solidFill>
                      <a:schemeClr val="bg1"/>
                    </a:solidFill>
                  </a:tcPr>
                </a:tc>
                <a:tc>
                  <a:txBody>
                    <a:bodyPr/>
                    <a:lstStyle/>
                    <a:p>
                      <a:pPr algn="ctr"/>
                      <a:r>
                        <a:rPr lang="en-US" b="1" dirty="0"/>
                        <a:t>3.5</a:t>
                      </a:r>
                    </a:p>
                  </a:txBody>
                  <a:tcPr>
                    <a:solidFill>
                      <a:schemeClr val="bg1"/>
                    </a:solidFill>
                  </a:tcPr>
                </a:tc>
                <a:tc>
                  <a:txBody>
                    <a:bodyPr/>
                    <a:lstStyle/>
                    <a:p>
                      <a:pPr algn="ctr"/>
                      <a:r>
                        <a:rPr lang="en-US" b="1" dirty="0"/>
                        <a:t>84,770</a:t>
                      </a:r>
                    </a:p>
                  </a:txBody>
                  <a:tcPr>
                    <a:solidFill>
                      <a:schemeClr val="bg1"/>
                    </a:solidFill>
                  </a:tcPr>
                </a:tc>
                <a:tc>
                  <a:txBody>
                    <a:bodyPr/>
                    <a:lstStyle/>
                    <a:p>
                      <a:pPr algn="ctr"/>
                      <a:r>
                        <a:rPr lang="en-US" b="1" dirty="0"/>
                        <a:t>70,270</a:t>
                      </a:r>
                    </a:p>
                  </a:txBody>
                  <a:tcPr>
                    <a:solidFill>
                      <a:schemeClr val="bg1"/>
                    </a:solidFill>
                  </a:tcPr>
                </a:tc>
                <a:tc>
                  <a:txBody>
                    <a:bodyPr/>
                    <a:lstStyle/>
                    <a:p>
                      <a:pPr algn="ctr"/>
                      <a:r>
                        <a:rPr lang="en-US" b="1" dirty="0"/>
                        <a:t>0.3</a:t>
                      </a:r>
                    </a:p>
                  </a:txBody>
                  <a:tcPr>
                    <a:solidFill>
                      <a:schemeClr val="bg1"/>
                    </a:solidFill>
                  </a:tcPr>
                </a:tc>
                <a:tc>
                  <a:txBody>
                    <a:bodyPr/>
                    <a:lstStyle/>
                    <a:p>
                      <a:pPr algn="ctr"/>
                      <a:r>
                        <a:rPr lang="en-US" b="1" dirty="0"/>
                        <a:t>(1.2)</a:t>
                      </a:r>
                    </a:p>
                  </a:txBody>
                  <a:tcPr>
                    <a:solidFill>
                      <a:schemeClr val="bg1"/>
                    </a:solidFill>
                  </a:tcPr>
                </a:tc>
                <a:tc>
                  <a:txBody>
                    <a:bodyPr/>
                    <a:lstStyle/>
                    <a:p>
                      <a:pPr algn="ctr"/>
                      <a:r>
                        <a:rPr lang="en-US" b="1" dirty="0"/>
                        <a:t>8.7</a:t>
                      </a:r>
                    </a:p>
                  </a:txBody>
                  <a:tcPr>
                    <a:solidFill>
                      <a:schemeClr val="bg1"/>
                    </a:solidFill>
                  </a:tcPr>
                </a:tc>
                <a:extLst>
                  <a:ext uri="{0D108BD9-81ED-4DB2-BD59-A6C34878D82A}">
                    <a16:rowId xmlns:a16="http://schemas.microsoft.com/office/drawing/2014/main" val="3129360113"/>
                  </a:ext>
                </a:extLst>
              </a:tr>
              <a:tr h="370840">
                <a:tc>
                  <a:txBody>
                    <a:bodyPr/>
                    <a:lstStyle/>
                    <a:p>
                      <a:r>
                        <a:rPr lang="en-US" b="1" dirty="0"/>
                        <a:t>Turkey</a:t>
                      </a:r>
                    </a:p>
                  </a:txBody>
                  <a:tcPr>
                    <a:solidFill>
                      <a:schemeClr val="bg1"/>
                    </a:solidFill>
                  </a:tcPr>
                </a:tc>
                <a:tc>
                  <a:txBody>
                    <a:bodyPr/>
                    <a:lstStyle/>
                    <a:p>
                      <a:pPr algn="ctr"/>
                      <a:r>
                        <a:rPr lang="en-US" b="1" dirty="0"/>
                        <a:t>3.6</a:t>
                      </a:r>
                    </a:p>
                  </a:txBody>
                  <a:tcPr>
                    <a:solidFill>
                      <a:schemeClr val="bg1"/>
                    </a:solidFill>
                  </a:tcPr>
                </a:tc>
                <a:tc>
                  <a:txBody>
                    <a:bodyPr/>
                    <a:lstStyle/>
                    <a:p>
                      <a:pPr algn="ctr"/>
                      <a:r>
                        <a:rPr lang="en-US" b="1" dirty="0"/>
                        <a:t>7690</a:t>
                      </a:r>
                    </a:p>
                  </a:txBody>
                  <a:tcPr>
                    <a:solidFill>
                      <a:schemeClr val="bg1"/>
                    </a:solidFill>
                  </a:tcPr>
                </a:tc>
                <a:tc>
                  <a:txBody>
                    <a:bodyPr/>
                    <a:lstStyle/>
                    <a:p>
                      <a:pPr algn="ctr"/>
                      <a:r>
                        <a:rPr lang="en-US" b="1" dirty="0"/>
                        <a:t>29,900</a:t>
                      </a:r>
                    </a:p>
                  </a:txBody>
                  <a:tcPr>
                    <a:solidFill>
                      <a:schemeClr val="bg1"/>
                    </a:solidFill>
                  </a:tcPr>
                </a:tc>
                <a:tc>
                  <a:txBody>
                    <a:bodyPr/>
                    <a:lstStyle/>
                    <a:p>
                      <a:pPr algn="ctr"/>
                      <a:r>
                        <a:rPr lang="en-US" b="1" dirty="0"/>
                        <a:t>10.8</a:t>
                      </a:r>
                    </a:p>
                  </a:txBody>
                  <a:tcPr>
                    <a:solidFill>
                      <a:schemeClr val="bg1"/>
                    </a:solidFill>
                  </a:tcPr>
                </a:tc>
                <a:tc>
                  <a:txBody>
                    <a:bodyPr/>
                    <a:lstStyle/>
                    <a:p>
                      <a:pPr algn="ctr"/>
                      <a:r>
                        <a:rPr lang="en-US" b="1" dirty="0"/>
                        <a:t>(4.8)</a:t>
                      </a:r>
                    </a:p>
                  </a:txBody>
                  <a:tcPr>
                    <a:solidFill>
                      <a:schemeClr val="bg1"/>
                    </a:solidFill>
                  </a:tcPr>
                </a:tc>
                <a:tc>
                  <a:txBody>
                    <a:bodyPr/>
                    <a:lstStyle/>
                    <a:p>
                      <a:pPr algn="ctr"/>
                      <a:r>
                        <a:rPr lang="en-US" b="1" dirty="0"/>
                        <a:t>85</a:t>
                      </a:r>
                    </a:p>
                  </a:txBody>
                  <a:tcPr>
                    <a:solidFill>
                      <a:schemeClr val="bg1"/>
                    </a:solidFill>
                  </a:tcPr>
                </a:tc>
                <a:extLst>
                  <a:ext uri="{0D108BD9-81ED-4DB2-BD59-A6C34878D82A}">
                    <a16:rowId xmlns:a16="http://schemas.microsoft.com/office/drawing/2014/main" val="2199690213"/>
                  </a:ext>
                </a:extLst>
              </a:tr>
              <a:tr h="370840">
                <a:tc>
                  <a:txBody>
                    <a:bodyPr/>
                    <a:lstStyle/>
                    <a:p>
                      <a:r>
                        <a:rPr lang="en-US" b="1" dirty="0"/>
                        <a:t>UK</a:t>
                      </a:r>
                    </a:p>
                  </a:txBody>
                  <a:tcPr>
                    <a:solidFill>
                      <a:schemeClr val="bg1"/>
                    </a:solidFill>
                  </a:tcPr>
                </a:tc>
                <a:tc>
                  <a:txBody>
                    <a:bodyPr/>
                    <a:lstStyle/>
                    <a:p>
                      <a:pPr algn="ctr"/>
                      <a:r>
                        <a:rPr lang="en-US" b="1" dirty="0"/>
                        <a:t>6.9</a:t>
                      </a:r>
                    </a:p>
                  </a:txBody>
                  <a:tcPr>
                    <a:solidFill>
                      <a:schemeClr val="bg1"/>
                    </a:solidFill>
                  </a:tcPr>
                </a:tc>
                <a:tc>
                  <a:txBody>
                    <a:bodyPr/>
                    <a:lstStyle/>
                    <a:p>
                      <a:pPr algn="ctr"/>
                      <a:r>
                        <a:rPr lang="en-US" b="1" dirty="0"/>
                        <a:t>40,290</a:t>
                      </a:r>
                    </a:p>
                  </a:txBody>
                  <a:tcPr>
                    <a:solidFill>
                      <a:schemeClr val="bg1"/>
                    </a:solidFill>
                  </a:tcPr>
                </a:tc>
                <a:tc>
                  <a:txBody>
                    <a:bodyPr/>
                    <a:lstStyle/>
                    <a:p>
                      <a:pPr algn="ctr"/>
                      <a:r>
                        <a:rPr lang="en-US" b="1" dirty="0"/>
                        <a:t>47,130</a:t>
                      </a:r>
                    </a:p>
                  </a:txBody>
                  <a:tcPr>
                    <a:solidFill>
                      <a:schemeClr val="bg1"/>
                    </a:solidFill>
                  </a:tcPr>
                </a:tc>
                <a:tc>
                  <a:txBody>
                    <a:bodyPr/>
                    <a:lstStyle/>
                    <a:p>
                      <a:pPr algn="ctr"/>
                      <a:r>
                        <a:rPr lang="en-US" b="1" dirty="0"/>
                        <a:t>0.5</a:t>
                      </a:r>
                    </a:p>
                  </a:txBody>
                  <a:tcPr>
                    <a:solidFill>
                      <a:schemeClr val="bg1"/>
                    </a:solidFill>
                  </a:tcPr>
                </a:tc>
                <a:tc>
                  <a:txBody>
                    <a:bodyPr/>
                    <a:lstStyle/>
                    <a:p>
                      <a:pPr algn="ctr"/>
                      <a:r>
                        <a:rPr lang="en-US" b="1" dirty="0"/>
                        <a:t>(7.1)</a:t>
                      </a:r>
                    </a:p>
                  </a:txBody>
                  <a:tcPr>
                    <a:solidFill>
                      <a:schemeClr val="bg1"/>
                    </a:solidFill>
                  </a:tcPr>
                </a:tc>
                <a:tc>
                  <a:txBody>
                    <a:bodyPr/>
                    <a:lstStyle/>
                    <a:p>
                      <a:pPr algn="ctr"/>
                      <a:r>
                        <a:rPr lang="en-US" b="1" dirty="0"/>
                        <a:t>68</a:t>
                      </a:r>
                    </a:p>
                  </a:txBody>
                  <a:tcPr>
                    <a:solidFill>
                      <a:schemeClr val="bg1"/>
                    </a:solidFill>
                  </a:tcPr>
                </a:tc>
                <a:extLst>
                  <a:ext uri="{0D108BD9-81ED-4DB2-BD59-A6C34878D82A}">
                    <a16:rowId xmlns:a16="http://schemas.microsoft.com/office/drawing/2014/main" val="2679380833"/>
                  </a:ext>
                </a:extLst>
              </a:tr>
            </a:tbl>
          </a:graphicData>
        </a:graphic>
      </p:graphicFrame>
      <p:sp>
        <p:nvSpPr>
          <p:cNvPr id="4" name="Footer Placeholder 3">
            <a:extLst>
              <a:ext uri="{FF2B5EF4-FFF2-40B4-BE49-F238E27FC236}">
                <a16:creationId xmlns:a16="http://schemas.microsoft.com/office/drawing/2014/main" id="{0FBDB737-48A3-654E-AD5B-6B1E3DCE1FDC}"/>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2188203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AE2A3-9B77-014D-9453-6AFD7DD23DAF}"/>
              </a:ext>
            </a:extLst>
          </p:cNvPr>
          <p:cNvSpPr>
            <a:spLocks noGrp="1"/>
          </p:cNvSpPr>
          <p:nvPr>
            <p:ph type="title"/>
          </p:nvPr>
        </p:nvSpPr>
        <p:spPr>
          <a:xfrm>
            <a:off x="838200" y="207265"/>
            <a:ext cx="10515600" cy="743711"/>
          </a:xfrm>
        </p:spPr>
        <p:txBody>
          <a:bodyPr>
            <a:normAutofit/>
          </a:bodyPr>
          <a:lstStyle/>
          <a:p>
            <a:r>
              <a:rPr lang="en-US" sz="3600" b="1" dirty="0"/>
              <a:t>Key Asian Country Economic indicators 2021</a:t>
            </a:r>
          </a:p>
        </p:txBody>
      </p:sp>
      <p:graphicFrame>
        <p:nvGraphicFramePr>
          <p:cNvPr id="5" name="Content Placeholder 4">
            <a:extLst>
              <a:ext uri="{FF2B5EF4-FFF2-40B4-BE49-F238E27FC236}">
                <a16:creationId xmlns:a16="http://schemas.microsoft.com/office/drawing/2014/main" id="{B206ECD4-BD97-9149-8735-CD211E97406D}"/>
              </a:ext>
            </a:extLst>
          </p:cNvPr>
          <p:cNvGraphicFramePr>
            <a:graphicFrameLocks noGrp="1"/>
          </p:cNvGraphicFramePr>
          <p:nvPr>
            <p:ph idx="1"/>
            <p:extLst>
              <p:ext uri="{D42A27DB-BD31-4B8C-83A1-F6EECF244321}">
                <p14:modId xmlns:p14="http://schemas.microsoft.com/office/powerpoint/2010/main" val="2479889891"/>
              </p:ext>
            </p:extLst>
          </p:nvPr>
        </p:nvGraphicFramePr>
        <p:xfrm>
          <a:off x="567560" y="911225"/>
          <a:ext cx="11319637" cy="5461000"/>
        </p:xfrm>
        <a:graphic>
          <a:graphicData uri="http://schemas.openxmlformats.org/drawingml/2006/table">
            <a:tbl>
              <a:tblPr firstRow="1" bandRow="1">
                <a:tableStyleId>{5C22544A-7EE6-4342-B048-85BDC9FD1C3A}</a:tableStyleId>
              </a:tblPr>
              <a:tblGrid>
                <a:gridCol w="1617091">
                  <a:extLst>
                    <a:ext uri="{9D8B030D-6E8A-4147-A177-3AD203B41FA5}">
                      <a16:colId xmlns:a16="http://schemas.microsoft.com/office/drawing/2014/main" val="1535739664"/>
                    </a:ext>
                  </a:extLst>
                </a:gridCol>
                <a:gridCol w="1617091">
                  <a:extLst>
                    <a:ext uri="{9D8B030D-6E8A-4147-A177-3AD203B41FA5}">
                      <a16:colId xmlns:a16="http://schemas.microsoft.com/office/drawing/2014/main" val="3052664642"/>
                    </a:ext>
                  </a:extLst>
                </a:gridCol>
                <a:gridCol w="1617091">
                  <a:extLst>
                    <a:ext uri="{9D8B030D-6E8A-4147-A177-3AD203B41FA5}">
                      <a16:colId xmlns:a16="http://schemas.microsoft.com/office/drawing/2014/main" val="162035487"/>
                    </a:ext>
                  </a:extLst>
                </a:gridCol>
                <a:gridCol w="1617091">
                  <a:extLst>
                    <a:ext uri="{9D8B030D-6E8A-4147-A177-3AD203B41FA5}">
                      <a16:colId xmlns:a16="http://schemas.microsoft.com/office/drawing/2014/main" val="2356667330"/>
                    </a:ext>
                  </a:extLst>
                </a:gridCol>
                <a:gridCol w="1617091">
                  <a:extLst>
                    <a:ext uri="{9D8B030D-6E8A-4147-A177-3AD203B41FA5}">
                      <a16:colId xmlns:a16="http://schemas.microsoft.com/office/drawing/2014/main" val="3158328173"/>
                    </a:ext>
                  </a:extLst>
                </a:gridCol>
                <a:gridCol w="1617091">
                  <a:extLst>
                    <a:ext uri="{9D8B030D-6E8A-4147-A177-3AD203B41FA5}">
                      <a16:colId xmlns:a16="http://schemas.microsoft.com/office/drawing/2014/main" val="402718441"/>
                    </a:ext>
                  </a:extLst>
                </a:gridCol>
                <a:gridCol w="1617091">
                  <a:extLst>
                    <a:ext uri="{9D8B030D-6E8A-4147-A177-3AD203B41FA5}">
                      <a16:colId xmlns:a16="http://schemas.microsoft.com/office/drawing/2014/main" val="2674815462"/>
                    </a:ext>
                  </a:extLst>
                </a:gridCol>
              </a:tblGrid>
              <a:tr h="370840">
                <a:tc>
                  <a:txBody>
                    <a:bodyPr/>
                    <a:lstStyle/>
                    <a:p>
                      <a:endParaRPr lang="en-US" dirty="0"/>
                    </a:p>
                  </a:txBody>
                  <a:tcPr/>
                </a:tc>
                <a:tc>
                  <a:txBody>
                    <a:bodyPr/>
                    <a:lstStyle/>
                    <a:p>
                      <a:pPr algn="ctr"/>
                      <a:r>
                        <a:rPr lang="en-US" dirty="0"/>
                        <a:t>GDP Growth %</a:t>
                      </a:r>
                    </a:p>
                  </a:txBody>
                  <a:tcPr/>
                </a:tc>
                <a:tc>
                  <a:txBody>
                    <a:bodyPr/>
                    <a:lstStyle/>
                    <a:p>
                      <a:pPr algn="ctr"/>
                      <a:r>
                        <a:rPr lang="en-US" dirty="0"/>
                        <a:t>GDP per head $</a:t>
                      </a:r>
                    </a:p>
                  </a:txBody>
                  <a:tcPr/>
                </a:tc>
                <a:tc>
                  <a:txBody>
                    <a:bodyPr/>
                    <a:lstStyle/>
                    <a:p>
                      <a:pPr algn="ctr"/>
                      <a:r>
                        <a:rPr lang="en-US" dirty="0"/>
                        <a:t>GDP per head PPP $</a:t>
                      </a:r>
                    </a:p>
                  </a:txBody>
                  <a:tcPr/>
                </a:tc>
                <a:tc>
                  <a:txBody>
                    <a:bodyPr/>
                    <a:lstStyle/>
                    <a:p>
                      <a:pPr algn="ctr"/>
                      <a:r>
                        <a:rPr lang="en-US" dirty="0"/>
                        <a:t>Inflation %</a:t>
                      </a:r>
                    </a:p>
                  </a:txBody>
                  <a:tcPr/>
                </a:tc>
                <a:tc>
                  <a:txBody>
                    <a:bodyPr/>
                    <a:lstStyle/>
                    <a:p>
                      <a:pPr algn="ctr"/>
                      <a:r>
                        <a:rPr lang="en-US" dirty="0"/>
                        <a:t>Budget balance%</a:t>
                      </a:r>
                    </a:p>
                  </a:txBody>
                  <a:tcPr/>
                </a:tc>
                <a:tc>
                  <a:txBody>
                    <a:bodyPr/>
                    <a:lstStyle/>
                    <a:p>
                      <a:pPr algn="ctr"/>
                      <a:r>
                        <a:rPr lang="en-US" dirty="0"/>
                        <a:t>Population Mln</a:t>
                      </a:r>
                    </a:p>
                  </a:txBody>
                  <a:tcPr/>
                </a:tc>
                <a:extLst>
                  <a:ext uri="{0D108BD9-81ED-4DB2-BD59-A6C34878D82A}">
                    <a16:rowId xmlns:a16="http://schemas.microsoft.com/office/drawing/2014/main" val="4234297030"/>
                  </a:ext>
                </a:extLst>
              </a:tr>
              <a:tr h="370840">
                <a:tc>
                  <a:txBody>
                    <a:bodyPr/>
                    <a:lstStyle/>
                    <a:p>
                      <a:r>
                        <a:rPr lang="en-US" b="1" dirty="0"/>
                        <a:t>Australia</a:t>
                      </a:r>
                    </a:p>
                  </a:txBody>
                  <a:tcPr>
                    <a:solidFill>
                      <a:schemeClr val="bg1"/>
                    </a:solidFill>
                  </a:tcPr>
                </a:tc>
                <a:tc>
                  <a:txBody>
                    <a:bodyPr/>
                    <a:lstStyle/>
                    <a:p>
                      <a:pPr algn="ctr"/>
                      <a:r>
                        <a:rPr lang="en-US" b="1" dirty="0"/>
                        <a:t>1.6</a:t>
                      </a:r>
                    </a:p>
                  </a:txBody>
                  <a:tcPr>
                    <a:solidFill>
                      <a:schemeClr val="bg1"/>
                    </a:solidFill>
                  </a:tcPr>
                </a:tc>
                <a:tc>
                  <a:txBody>
                    <a:bodyPr/>
                    <a:lstStyle/>
                    <a:p>
                      <a:pPr algn="ctr"/>
                      <a:r>
                        <a:rPr lang="en-US" b="1" dirty="0"/>
                        <a:t>56,700</a:t>
                      </a:r>
                    </a:p>
                  </a:txBody>
                  <a:tcPr>
                    <a:solidFill>
                      <a:schemeClr val="bg1"/>
                    </a:solidFill>
                  </a:tcPr>
                </a:tc>
                <a:tc>
                  <a:txBody>
                    <a:bodyPr/>
                    <a:lstStyle/>
                    <a:p>
                      <a:pPr algn="ctr"/>
                      <a:r>
                        <a:rPr lang="en-US" b="1" dirty="0"/>
                        <a:t>53,160</a:t>
                      </a:r>
                    </a:p>
                  </a:txBody>
                  <a:tcPr>
                    <a:solidFill>
                      <a:schemeClr val="bg1"/>
                    </a:solidFill>
                  </a:tcPr>
                </a:tc>
                <a:tc>
                  <a:txBody>
                    <a:bodyPr/>
                    <a:lstStyle/>
                    <a:p>
                      <a:pPr algn="ctr"/>
                      <a:r>
                        <a:rPr lang="en-US" b="1" dirty="0"/>
                        <a:t>1.5</a:t>
                      </a:r>
                    </a:p>
                  </a:txBody>
                  <a:tcPr>
                    <a:solidFill>
                      <a:schemeClr val="bg1"/>
                    </a:solidFill>
                  </a:tcPr>
                </a:tc>
                <a:tc>
                  <a:txBody>
                    <a:bodyPr/>
                    <a:lstStyle/>
                    <a:p>
                      <a:pPr algn="ctr"/>
                      <a:r>
                        <a:rPr lang="en-US" b="1" dirty="0"/>
                        <a:t>(5.6)</a:t>
                      </a:r>
                    </a:p>
                  </a:txBody>
                  <a:tcPr>
                    <a:solidFill>
                      <a:schemeClr val="bg1"/>
                    </a:solidFill>
                  </a:tcPr>
                </a:tc>
                <a:tc>
                  <a:txBody>
                    <a:bodyPr/>
                    <a:lstStyle/>
                    <a:p>
                      <a:pPr algn="ctr"/>
                      <a:r>
                        <a:rPr lang="en-US" b="1" dirty="0"/>
                        <a:t>25.8</a:t>
                      </a:r>
                    </a:p>
                  </a:txBody>
                  <a:tcPr>
                    <a:solidFill>
                      <a:schemeClr val="bg1"/>
                    </a:solidFill>
                  </a:tcPr>
                </a:tc>
                <a:extLst>
                  <a:ext uri="{0D108BD9-81ED-4DB2-BD59-A6C34878D82A}">
                    <a16:rowId xmlns:a16="http://schemas.microsoft.com/office/drawing/2014/main" val="1477861359"/>
                  </a:ext>
                </a:extLst>
              </a:tr>
              <a:tr h="370840">
                <a:tc>
                  <a:txBody>
                    <a:bodyPr/>
                    <a:lstStyle/>
                    <a:p>
                      <a:r>
                        <a:rPr lang="en-US" b="1" dirty="0"/>
                        <a:t>Bangladesh</a:t>
                      </a:r>
                    </a:p>
                  </a:txBody>
                  <a:tcPr>
                    <a:solidFill>
                      <a:schemeClr val="bg1"/>
                    </a:solidFill>
                  </a:tcPr>
                </a:tc>
                <a:tc>
                  <a:txBody>
                    <a:bodyPr/>
                    <a:lstStyle/>
                    <a:p>
                      <a:pPr algn="ctr"/>
                      <a:r>
                        <a:rPr lang="en-US" b="1" dirty="0"/>
                        <a:t>5.8</a:t>
                      </a:r>
                    </a:p>
                  </a:txBody>
                  <a:tcPr>
                    <a:solidFill>
                      <a:schemeClr val="bg1"/>
                    </a:solidFill>
                  </a:tcPr>
                </a:tc>
                <a:tc>
                  <a:txBody>
                    <a:bodyPr/>
                    <a:lstStyle/>
                    <a:p>
                      <a:pPr algn="ctr"/>
                      <a:r>
                        <a:rPr lang="en-US" b="1" dirty="0"/>
                        <a:t>2200</a:t>
                      </a:r>
                    </a:p>
                  </a:txBody>
                  <a:tcPr>
                    <a:solidFill>
                      <a:schemeClr val="bg1"/>
                    </a:solidFill>
                  </a:tcPr>
                </a:tc>
                <a:tc>
                  <a:txBody>
                    <a:bodyPr/>
                    <a:lstStyle/>
                    <a:p>
                      <a:pPr algn="ctr"/>
                      <a:r>
                        <a:rPr lang="en-US" b="1" dirty="0"/>
                        <a:t>5550</a:t>
                      </a:r>
                    </a:p>
                  </a:txBody>
                  <a:tcPr>
                    <a:solidFill>
                      <a:schemeClr val="bg1"/>
                    </a:solidFill>
                  </a:tcPr>
                </a:tc>
                <a:tc>
                  <a:txBody>
                    <a:bodyPr/>
                    <a:lstStyle/>
                    <a:p>
                      <a:pPr algn="ctr"/>
                      <a:r>
                        <a:rPr lang="en-US" b="1" dirty="0"/>
                        <a:t>5.6</a:t>
                      </a:r>
                    </a:p>
                  </a:txBody>
                  <a:tcPr>
                    <a:solidFill>
                      <a:schemeClr val="bg1"/>
                    </a:solidFill>
                  </a:tcPr>
                </a:tc>
                <a:tc>
                  <a:txBody>
                    <a:bodyPr/>
                    <a:lstStyle/>
                    <a:p>
                      <a:pPr algn="ctr"/>
                      <a:r>
                        <a:rPr lang="en-US" b="1" dirty="0"/>
                        <a:t>(6.8)</a:t>
                      </a:r>
                    </a:p>
                  </a:txBody>
                  <a:tcPr>
                    <a:solidFill>
                      <a:schemeClr val="bg1"/>
                    </a:solidFill>
                  </a:tcPr>
                </a:tc>
                <a:tc>
                  <a:txBody>
                    <a:bodyPr/>
                    <a:lstStyle/>
                    <a:p>
                      <a:pPr algn="ctr"/>
                      <a:r>
                        <a:rPr lang="en-US" b="1" dirty="0"/>
                        <a:t>166</a:t>
                      </a:r>
                    </a:p>
                  </a:txBody>
                  <a:tcPr>
                    <a:solidFill>
                      <a:schemeClr val="bg1"/>
                    </a:solidFill>
                  </a:tcPr>
                </a:tc>
                <a:extLst>
                  <a:ext uri="{0D108BD9-81ED-4DB2-BD59-A6C34878D82A}">
                    <a16:rowId xmlns:a16="http://schemas.microsoft.com/office/drawing/2014/main" val="2616730608"/>
                  </a:ext>
                </a:extLst>
              </a:tr>
              <a:tr h="370840">
                <a:tc>
                  <a:txBody>
                    <a:bodyPr/>
                    <a:lstStyle/>
                    <a:p>
                      <a:r>
                        <a:rPr lang="en-US" b="1" dirty="0"/>
                        <a:t>China</a:t>
                      </a:r>
                    </a:p>
                  </a:txBody>
                  <a:tcPr>
                    <a:solidFill>
                      <a:schemeClr val="bg1"/>
                    </a:solidFill>
                  </a:tcPr>
                </a:tc>
                <a:tc>
                  <a:txBody>
                    <a:bodyPr/>
                    <a:lstStyle/>
                    <a:p>
                      <a:pPr algn="ctr"/>
                      <a:r>
                        <a:rPr lang="en-US" b="1" dirty="0"/>
                        <a:t>7.3</a:t>
                      </a:r>
                    </a:p>
                  </a:txBody>
                  <a:tcPr>
                    <a:solidFill>
                      <a:schemeClr val="bg1"/>
                    </a:solidFill>
                  </a:tcPr>
                </a:tc>
                <a:tc>
                  <a:txBody>
                    <a:bodyPr/>
                    <a:lstStyle/>
                    <a:p>
                      <a:pPr algn="ctr"/>
                      <a:r>
                        <a:rPr lang="en-US" b="1" dirty="0"/>
                        <a:t>11,300</a:t>
                      </a:r>
                    </a:p>
                  </a:txBody>
                  <a:tcPr>
                    <a:solidFill>
                      <a:schemeClr val="bg1"/>
                    </a:solidFill>
                  </a:tcPr>
                </a:tc>
                <a:tc>
                  <a:txBody>
                    <a:bodyPr/>
                    <a:lstStyle/>
                    <a:p>
                      <a:pPr algn="ctr"/>
                      <a:r>
                        <a:rPr lang="en-US" b="1" dirty="0"/>
                        <a:t>18,710</a:t>
                      </a:r>
                    </a:p>
                  </a:txBody>
                  <a:tcPr>
                    <a:solidFill>
                      <a:schemeClr val="bg1"/>
                    </a:solidFill>
                  </a:tcPr>
                </a:tc>
                <a:tc>
                  <a:txBody>
                    <a:bodyPr/>
                    <a:lstStyle/>
                    <a:p>
                      <a:pPr algn="ctr"/>
                      <a:r>
                        <a:rPr lang="en-US" b="1" dirty="0"/>
                        <a:t>3.1</a:t>
                      </a:r>
                    </a:p>
                  </a:txBody>
                  <a:tcPr>
                    <a:solidFill>
                      <a:schemeClr val="bg1"/>
                    </a:solidFill>
                  </a:tcPr>
                </a:tc>
                <a:tc>
                  <a:txBody>
                    <a:bodyPr/>
                    <a:lstStyle/>
                    <a:p>
                      <a:pPr algn="ctr"/>
                      <a:r>
                        <a:rPr lang="en-US" b="1" dirty="0"/>
                        <a:t>(5)</a:t>
                      </a:r>
                    </a:p>
                  </a:txBody>
                  <a:tcPr>
                    <a:solidFill>
                      <a:schemeClr val="bg1"/>
                    </a:solidFill>
                  </a:tcPr>
                </a:tc>
                <a:tc>
                  <a:txBody>
                    <a:bodyPr/>
                    <a:lstStyle/>
                    <a:p>
                      <a:pPr algn="ctr"/>
                      <a:r>
                        <a:rPr lang="en-US" b="1" dirty="0"/>
                        <a:t>1400</a:t>
                      </a:r>
                    </a:p>
                  </a:txBody>
                  <a:tcPr>
                    <a:solidFill>
                      <a:schemeClr val="bg1"/>
                    </a:solidFill>
                  </a:tcPr>
                </a:tc>
                <a:extLst>
                  <a:ext uri="{0D108BD9-81ED-4DB2-BD59-A6C34878D82A}">
                    <a16:rowId xmlns:a16="http://schemas.microsoft.com/office/drawing/2014/main" val="4191419516"/>
                  </a:ext>
                </a:extLst>
              </a:tr>
              <a:tr h="370840">
                <a:tc>
                  <a:txBody>
                    <a:bodyPr/>
                    <a:lstStyle/>
                    <a:p>
                      <a:r>
                        <a:rPr lang="en-US" b="1" dirty="0"/>
                        <a:t>India</a:t>
                      </a:r>
                    </a:p>
                  </a:txBody>
                  <a:tcPr>
                    <a:solidFill>
                      <a:schemeClr val="bg1"/>
                    </a:solidFill>
                  </a:tcPr>
                </a:tc>
                <a:tc>
                  <a:txBody>
                    <a:bodyPr/>
                    <a:lstStyle/>
                    <a:p>
                      <a:pPr algn="ctr"/>
                      <a:r>
                        <a:rPr lang="en-US" b="1" dirty="0"/>
                        <a:t>6.7</a:t>
                      </a:r>
                    </a:p>
                  </a:txBody>
                  <a:tcPr>
                    <a:solidFill>
                      <a:schemeClr val="bg1"/>
                    </a:solidFill>
                  </a:tcPr>
                </a:tc>
                <a:tc>
                  <a:txBody>
                    <a:bodyPr/>
                    <a:lstStyle/>
                    <a:p>
                      <a:pPr algn="ctr"/>
                      <a:r>
                        <a:rPr lang="en-US" b="1" dirty="0"/>
                        <a:t>2150</a:t>
                      </a:r>
                    </a:p>
                  </a:txBody>
                  <a:tcPr>
                    <a:solidFill>
                      <a:schemeClr val="bg1"/>
                    </a:solidFill>
                  </a:tcPr>
                </a:tc>
                <a:tc>
                  <a:txBody>
                    <a:bodyPr/>
                    <a:lstStyle/>
                    <a:p>
                      <a:pPr algn="ctr"/>
                      <a:r>
                        <a:rPr lang="en-US" b="1" dirty="0"/>
                        <a:t>6850</a:t>
                      </a:r>
                    </a:p>
                  </a:txBody>
                  <a:tcPr>
                    <a:solidFill>
                      <a:schemeClr val="bg1"/>
                    </a:solidFill>
                  </a:tcPr>
                </a:tc>
                <a:tc>
                  <a:txBody>
                    <a:bodyPr/>
                    <a:lstStyle/>
                    <a:p>
                      <a:pPr algn="ctr"/>
                      <a:r>
                        <a:rPr lang="en-US" b="1" dirty="0"/>
                        <a:t>4</a:t>
                      </a:r>
                    </a:p>
                  </a:txBody>
                  <a:tcPr>
                    <a:solidFill>
                      <a:schemeClr val="bg1"/>
                    </a:solidFill>
                  </a:tcPr>
                </a:tc>
                <a:tc>
                  <a:txBody>
                    <a:bodyPr/>
                    <a:lstStyle/>
                    <a:p>
                      <a:pPr algn="ctr"/>
                      <a:r>
                        <a:rPr lang="en-US" b="1" dirty="0"/>
                        <a:t>(6.8)</a:t>
                      </a:r>
                    </a:p>
                  </a:txBody>
                  <a:tcPr>
                    <a:solidFill>
                      <a:schemeClr val="bg1"/>
                    </a:solidFill>
                  </a:tcPr>
                </a:tc>
                <a:tc>
                  <a:txBody>
                    <a:bodyPr/>
                    <a:lstStyle/>
                    <a:p>
                      <a:pPr algn="ctr"/>
                      <a:r>
                        <a:rPr lang="en-US" b="1" dirty="0"/>
                        <a:t>1390</a:t>
                      </a:r>
                    </a:p>
                  </a:txBody>
                  <a:tcPr>
                    <a:solidFill>
                      <a:schemeClr val="bg1"/>
                    </a:solidFill>
                  </a:tcPr>
                </a:tc>
                <a:extLst>
                  <a:ext uri="{0D108BD9-81ED-4DB2-BD59-A6C34878D82A}">
                    <a16:rowId xmlns:a16="http://schemas.microsoft.com/office/drawing/2014/main" val="3420075881"/>
                  </a:ext>
                </a:extLst>
              </a:tr>
              <a:tr h="370840">
                <a:tc>
                  <a:txBody>
                    <a:bodyPr/>
                    <a:lstStyle/>
                    <a:p>
                      <a:r>
                        <a:rPr lang="en-US" b="1" dirty="0"/>
                        <a:t>Indonesia</a:t>
                      </a:r>
                    </a:p>
                  </a:txBody>
                  <a:tcPr>
                    <a:solidFill>
                      <a:schemeClr val="bg1"/>
                    </a:solidFill>
                  </a:tcPr>
                </a:tc>
                <a:tc>
                  <a:txBody>
                    <a:bodyPr/>
                    <a:lstStyle/>
                    <a:p>
                      <a:pPr algn="ctr"/>
                      <a:r>
                        <a:rPr lang="en-US" b="1" dirty="0"/>
                        <a:t>4.3</a:t>
                      </a:r>
                    </a:p>
                  </a:txBody>
                  <a:tcPr>
                    <a:solidFill>
                      <a:schemeClr val="bg1"/>
                    </a:solidFill>
                  </a:tcPr>
                </a:tc>
                <a:tc>
                  <a:txBody>
                    <a:bodyPr/>
                    <a:lstStyle/>
                    <a:p>
                      <a:pPr algn="ctr"/>
                      <a:r>
                        <a:rPr lang="en-US" b="1" dirty="0"/>
                        <a:t>4260</a:t>
                      </a:r>
                    </a:p>
                  </a:txBody>
                  <a:tcPr>
                    <a:solidFill>
                      <a:schemeClr val="bg1"/>
                    </a:solidFill>
                  </a:tcPr>
                </a:tc>
                <a:tc>
                  <a:txBody>
                    <a:bodyPr/>
                    <a:lstStyle/>
                    <a:p>
                      <a:pPr algn="ctr"/>
                      <a:r>
                        <a:rPr lang="en-US" b="1" dirty="0"/>
                        <a:t>12840</a:t>
                      </a:r>
                    </a:p>
                  </a:txBody>
                  <a:tcPr>
                    <a:solidFill>
                      <a:schemeClr val="bg1"/>
                    </a:solidFill>
                  </a:tcPr>
                </a:tc>
                <a:tc>
                  <a:txBody>
                    <a:bodyPr/>
                    <a:lstStyle/>
                    <a:p>
                      <a:pPr algn="ctr"/>
                      <a:r>
                        <a:rPr lang="en-US" b="1" dirty="0"/>
                        <a:t>3.2</a:t>
                      </a:r>
                    </a:p>
                  </a:txBody>
                  <a:tcPr>
                    <a:solidFill>
                      <a:schemeClr val="bg1"/>
                    </a:solidFill>
                  </a:tcPr>
                </a:tc>
                <a:tc>
                  <a:txBody>
                    <a:bodyPr/>
                    <a:lstStyle/>
                    <a:p>
                      <a:pPr algn="ctr"/>
                      <a:r>
                        <a:rPr lang="en-US" b="1" dirty="0"/>
                        <a:t>(6)</a:t>
                      </a:r>
                    </a:p>
                  </a:txBody>
                  <a:tcPr>
                    <a:solidFill>
                      <a:schemeClr val="bg1"/>
                    </a:solidFill>
                  </a:tcPr>
                </a:tc>
                <a:tc>
                  <a:txBody>
                    <a:bodyPr/>
                    <a:lstStyle/>
                    <a:p>
                      <a:pPr algn="ctr"/>
                      <a:r>
                        <a:rPr lang="en-US" b="1" dirty="0"/>
                        <a:t>270</a:t>
                      </a:r>
                    </a:p>
                  </a:txBody>
                  <a:tcPr>
                    <a:solidFill>
                      <a:schemeClr val="bg1"/>
                    </a:solidFill>
                  </a:tcPr>
                </a:tc>
                <a:extLst>
                  <a:ext uri="{0D108BD9-81ED-4DB2-BD59-A6C34878D82A}">
                    <a16:rowId xmlns:a16="http://schemas.microsoft.com/office/drawing/2014/main" val="1971890031"/>
                  </a:ext>
                </a:extLst>
              </a:tr>
              <a:tr h="370840">
                <a:tc>
                  <a:txBody>
                    <a:bodyPr/>
                    <a:lstStyle/>
                    <a:p>
                      <a:r>
                        <a:rPr lang="en-US" b="1" dirty="0"/>
                        <a:t>Japan</a:t>
                      </a:r>
                    </a:p>
                  </a:txBody>
                  <a:tcPr>
                    <a:solidFill>
                      <a:schemeClr val="bg1"/>
                    </a:solidFill>
                  </a:tcPr>
                </a:tc>
                <a:tc>
                  <a:txBody>
                    <a:bodyPr/>
                    <a:lstStyle/>
                    <a:p>
                      <a:pPr algn="ctr"/>
                      <a:r>
                        <a:rPr lang="en-US" b="1" dirty="0"/>
                        <a:t>1.7</a:t>
                      </a:r>
                    </a:p>
                  </a:txBody>
                  <a:tcPr>
                    <a:solidFill>
                      <a:schemeClr val="bg1"/>
                    </a:solidFill>
                  </a:tcPr>
                </a:tc>
                <a:tc>
                  <a:txBody>
                    <a:bodyPr/>
                    <a:lstStyle/>
                    <a:p>
                      <a:pPr algn="ctr"/>
                      <a:r>
                        <a:rPr lang="en-US" b="1" dirty="0"/>
                        <a:t>39,950</a:t>
                      </a:r>
                    </a:p>
                  </a:txBody>
                  <a:tcPr>
                    <a:solidFill>
                      <a:schemeClr val="bg1"/>
                    </a:solidFill>
                  </a:tcPr>
                </a:tc>
                <a:tc>
                  <a:txBody>
                    <a:bodyPr/>
                    <a:lstStyle/>
                    <a:p>
                      <a:pPr algn="ctr"/>
                      <a:r>
                        <a:rPr lang="en-US" b="1" dirty="0"/>
                        <a:t>42,060</a:t>
                      </a:r>
                    </a:p>
                  </a:txBody>
                  <a:tcPr>
                    <a:solidFill>
                      <a:schemeClr val="bg1"/>
                    </a:solidFill>
                  </a:tcPr>
                </a:tc>
                <a:tc>
                  <a:txBody>
                    <a:bodyPr/>
                    <a:lstStyle/>
                    <a:p>
                      <a:pPr algn="ctr"/>
                      <a:r>
                        <a:rPr lang="en-US" b="1" dirty="0"/>
                        <a:t>0.5</a:t>
                      </a:r>
                    </a:p>
                  </a:txBody>
                  <a:tcPr>
                    <a:solidFill>
                      <a:schemeClr val="bg1"/>
                    </a:solidFill>
                  </a:tcPr>
                </a:tc>
                <a:tc>
                  <a:txBody>
                    <a:bodyPr/>
                    <a:lstStyle/>
                    <a:p>
                      <a:pPr algn="ctr"/>
                      <a:r>
                        <a:rPr lang="en-US" b="1" dirty="0"/>
                        <a:t>(8.7)</a:t>
                      </a:r>
                    </a:p>
                  </a:txBody>
                  <a:tcPr>
                    <a:solidFill>
                      <a:schemeClr val="bg1"/>
                    </a:solidFill>
                  </a:tcPr>
                </a:tc>
                <a:tc>
                  <a:txBody>
                    <a:bodyPr/>
                    <a:lstStyle/>
                    <a:p>
                      <a:pPr algn="ctr"/>
                      <a:r>
                        <a:rPr lang="en-US" b="1" dirty="0"/>
                        <a:t>126</a:t>
                      </a:r>
                    </a:p>
                  </a:txBody>
                  <a:tcPr>
                    <a:solidFill>
                      <a:schemeClr val="bg1"/>
                    </a:solidFill>
                  </a:tcPr>
                </a:tc>
                <a:extLst>
                  <a:ext uri="{0D108BD9-81ED-4DB2-BD59-A6C34878D82A}">
                    <a16:rowId xmlns:a16="http://schemas.microsoft.com/office/drawing/2014/main" val="945639321"/>
                  </a:ext>
                </a:extLst>
              </a:tr>
              <a:tr h="370840">
                <a:tc>
                  <a:txBody>
                    <a:bodyPr/>
                    <a:lstStyle/>
                    <a:p>
                      <a:r>
                        <a:rPr lang="en-US" b="1" dirty="0"/>
                        <a:t>Malaysia</a:t>
                      </a:r>
                    </a:p>
                  </a:txBody>
                  <a:tcPr>
                    <a:solidFill>
                      <a:schemeClr val="bg1"/>
                    </a:solidFill>
                  </a:tcPr>
                </a:tc>
                <a:tc>
                  <a:txBody>
                    <a:bodyPr/>
                    <a:lstStyle/>
                    <a:p>
                      <a:pPr algn="ctr"/>
                      <a:r>
                        <a:rPr lang="en-US" b="1" dirty="0"/>
                        <a:t>5</a:t>
                      </a:r>
                    </a:p>
                  </a:txBody>
                  <a:tcPr>
                    <a:solidFill>
                      <a:schemeClr val="bg1"/>
                    </a:solidFill>
                  </a:tcPr>
                </a:tc>
                <a:tc>
                  <a:txBody>
                    <a:bodyPr/>
                    <a:lstStyle/>
                    <a:p>
                      <a:pPr algn="ctr"/>
                      <a:r>
                        <a:rPr lang="en-US" b="1" dirty="0"/>
                        <a:t>10,620</a:t>
                      </a:r>
                    </a:p>
                  </a:txBody>
                  <a:tcPr>
                    <a:solidFill>
                      <a:schemeClr val="bg1"/>
                    </a:solidFill>
                  </a:tcPr>
                </a:tc>
                <a:tc>
                  <a:txBody>
                    <a:bodyPr/>
                    <a:lstStyle/>
                    <a:p>
                      <a:pPr algn="ctr"/>
                      <a:r>
                        <a:rPr lang="en-US" b="1" dirty="0"/>
                        <a:t>28,330</a:t>
                      </a:r>
                    </a:p>
                  </a:txBody>
                  <a:tcPr>
                    <a:solidFill>
                      <a:schemeClr val="bg1"/>
                    </a:solidFill>
                  </a:tcPr>
                </a:tc>
                <a:tc>
                  <a:txBody>
                    <a:bodyPr/>
                    <a:lstStyle/>
                    <a:p>
                      <a:pPr algn="ctr"/>
                      <a:r>
                        <a:rPr lang="en-US" b="1" dirty="0"/>
                        <a:t>1.3</a:t>
                      </a:r>
                    </a:p>
                  </a:txBody>
                  <a:tcPr>
                    <a:solidFill>
                      <a:schemeClr val="bg1"/>
                    </a:solidFill>
                  </a:tcPr>
                </a:tc>
                <a:tc>
                  <a:txBody>
                    <a:bodyPr/>
                    <a:lstStyle/>
                    <a:p>
                      <a:pPr algn="ctr"/>
                      <a:r>
                        <a:rPr lang="en-US" b="1" dirty="0"/>
                        <a:t>(6.9)</a:t>
                      </a:r>
                    </a:p>
                  </a:txBody>
                  <a:tcPr>
                    <a:solidFill>
                      <a:schemeClr val="bg1"/>
                    </a:solidFill>
                  </a:tcPr>
                </a:tc>
                <a:tc>
                  <a:txBody>
                    <a:bodyPr/>
                    <a:lstStyle/>
                    <a:p>
                      <a:pPr algn="ctr"/>
                      <a:r>
                        <a:rPr lang="en-US" b="1" dirty="0"/>
                        <a:t>33</a:t>
                      </a:r>
                    </a:p>
                  </a:txBody>
                  <a:tcPr>
                    <a:solidFill>
                      <a:schemeClr val="bg1"/>
                    </a:solidFill>
                  </a:tcPr>
                </a:tc>
                <a:extLst>
                  <a:ext uri="{0D108BD9-81ED-4DB2-BD59-A6C34878D82A}">
                    <a16:rowId xmlns:a16="http://schemas.microsoft.com/office/drawing/2014/main" val="2103094793"/>
                  </a:ext>
                </a:extLst>
              </a:tr>
              <a:tr h="370840">
                <a:tc>
                  <a:txBody>
                    <a:bodyPr/>
                    <a:lstStyle/>
                    <a:p>
                      <a:r>
                        <a:rPr lang="en-US" b="1" dirty="0"/>
                        <a:t>New Zealand</a:t>
                      </a:r>
                    </a:p>
                  </a:txBody>
                  <a:tcPr>
                    <a:solidFill>
                      <a:schemeClr val="bg1"/>
                    </a:solidFill>
                  </a:tcPr>
                </a:tc>
                <a:tc>
                  <a:txBody>
                    <a:bodyPr/>
                    <a:lstStyle/>
                    <a:p>
                      <a:pPr algn="ctr"/>
                      <a:r>
                        <a:rPr lang="en-US" b="1" dirty="0"/>
                        <a:t>1.4</a:t>
                      </a:r>
                    </a:p>
                  </a:txBody>
                  <a:tcPr>
                    <a:solidFill>
                      <a:schemeClr val="bg1"/>
                    </a:solidFill>
                  </a:tcPr>
                </a:tc>
                <a:tc>
                  <a:txBody>
                    <a:bodyPr/>
                    <a:lstStyle/>
                    <a:p>
                      <a:pPr algn="ctr"/>
                      <a:r>
                        <a:rPr lang="en-US" b="1" dirty="0"/>
                        <a:t>40,760</a:t>
                      </a:r>
                    </a:p>
                  </a:txBody>
                  <a:tcPr>
                    <a:solidFill>
                      <a:schemeClr val="bg1"/>
                    </a:solidFill>
                  </a:tcPr>
                </a:tc>
                <a:tc>
                  <a:txBody>
                    <a:bodyPr/>
                    <a:lstStyle/>
                    <a:p>
                      <a:pPr algn="ctr"/>
                      <a:r>
                        <a:rPr lang="en-US" b="1" dirty="0"/>
                        <a:t>41,680</a:t>
                      </a:r>
                    </a:p>
                  </a:txBody>
                  <a:tcPr>
                    <a:solidFill>
                      <a:schemeClr val="bg1"/>
                    </a:solidFill>
                  </a:tcPr>
                </a:tc>
                <a:tc>
                  <a:txBody>
                    <a:bodyPr/>
                    <a:lstStyle/>
                    <a:p>
                      <a:pPr algn="ctr"/>
                      <a:r>
                        <a:rPr lang="en-US" b="1" dirty="0"/>
                        <a:t>1.6</a:t>
                      </a:r>
                    </a:p>
                  </a:txBody>
                  <a:tcPr>
                    <a:solidFill>
                      <a:schemeClr val="bg1"/>
                    </a:solidFill>
                  </a:tcPr>
                </a:tc>
                <a:tc>
                  <a:txBody>
                    <a:bodyPr/>
                    <a:lstStyle/>
                    <a:p>
                      <a:pPr algn="ctr"/>
                      <a:r>
                        <a:rPr lang="en-US" b="1" dirty="0"/>
                        <a:t>(7.8)</a:t>
                      </a:r>
                    </a:p>
                  </a:txBody>
                  <a:tcPr>
                    <a:solidFill>
                      <a:schemeClr val="bg1"/>
                    </a:solidFill>
                  </a:tcPr>
                </a:tc>
                <a:tc>
                  <a:txBody>
                    <a:bodyPr/>
                    <a:lstStyle/>
                    <a:p>
                      <a:pPr algn="ctr"/>
                      <a:r>
                        <a:rPr lang="en-US" b="1" dirty="0"/>
                        <a:t>5</a:t>
                      </a:r>
                    </a:p>
                  </a:txBody>
                  <a:tcPr>
                    <a:solidFill>
                      <a:schemeClr val="bg1"/>
                    </a:solidFill>
                  </a:tcPr>
                </a:tc>
                <a:extLst>
                  <a:ext uri="{0D108BD9-81ED-4DB2-BD59-A6C34878D82A}">
                    <a16:rowId xmlns:a16="http://schemas.microsoft.com/office/drawing/2014/main" val="3129360113"/>
                  </a:ext>
                </a:extLst>
              </a:tr>
              <a:tr h="370840">
                <a:tc>
                  <a:txBody>
                    <a:bodyPr/>
                    <a:lstStyle/>
                    <a:p>
                      <a:r>
                        <a:rPr lang="en-US" b="1" dirty="0"/>
                        <a:t>Pakistan</a:t>
                      </a:r>
                    </a:p>
                  </a:txBody>
                  <a:tcPr>
                    <a:solidFill>
                      <a:schemeClr val="bg1"/>
                    </a:solidFill>
                  </a:tcPr>
                </a:tc>
                <a:tc>
                  <a:txBody>
                    <a:bodyPr/>
                    <a:lstStyle/>
                    <a:p>
                      <a:pPr algn="ctr"/>
                      <a:r>
                        <a:rPr lang="en-US" b="1" dirty="0"/>
                        <a:t>0.8</a:t>
                      </a:r>
                    </a:p>
                  </a:txBody>
                  <a:tcPr>
                    <a:solidFill>
                      <a:schemeClr val="bg1"/>
                    </a:solidFill>
                  </a:tcPr>
                </a:tc>
                <a:tc>
                  <a:txBody>
                    <a:bodyPr/>
                    <a:lstStyle/>
                    <a:p>
                      <a:pPr algn="ctr"/>
                      <a:r>
                        <a:rPr lang="en-US" b="1" dirty="0"/>
                        <a:t>1180</a:t>
                      </a:r>
                    </a:p>
                  </a:txBody>
                  <a:tcPr>
                    <a:solidFill>
                      <a:schemeClr val="bg1"/>
                    </a:solidFill>
                  </a:tcPr>
                </a:tc>
                <a:tc>
                  <a:txBody>
                    <a:bodyPr/>
                    <a:lstStyle/>
                    <a:p>
                      <a:pPr algn="ctr"/>
                      <a:r>
                        <a:rPr lang="en-US" b="1" dirty="0"/>
                        <a:t>4690</a:t>
                      </a:r>
                    </a:p>
                  </a:txBody>
                  <a:tcPr>
                    <a:solidFill>
                      <a:schemeClr val="bg1"/>
                    </a:solidFill>
                  </a:tcPr>
                </a:tc>
                <a:tc>
                  <a:txBody>
                    <a:bodyPr/>
                    <a:lstStyle/>
                    <a:p>
                      <a:pPr algn="ctr"/>
                      <a:r>
                        <a:rPr lang="en-US" b="1" dirty="0"/>
                        <a:t>6</a:t>
                      </a:r>
                    </a:p>
                  </a:txBody>
                  <a:tcPr>
                    <a:solidFill>
                      <a:schemeClr val="bg1"/>
                    </a:solidFill>
                  </a:tcPr>
                </a:tc>
                <a:tc>
                  <a:txBody>
                    <a:bodyPr/>
                    <a:lstStyle/>
                    <a:p>
                      <a:pPr algn="ctr"/>
                      <a:r>
                        <a:rPr lang="en-US" b="1" dirty="0"/>
                        <a:t>(7.6)</a:t>
                      </a:r>
                    </a:p>
                  </a:txBody>
                  <a:tcPr>
                    <a:solidFill>
                      <a:schemeClr val="bg1"/>
                    </a:solidFill>
                  </a:tcPr>
                </a:tc>
                <a:tc>
                  <a:txBody>
                    <a:bodyPr/>
                    <a:lstStyle/>
                    <a:p>
                      <a:pPr algn="ctr"/>
                      <a:r>
                        <a:rPr lang="en-US" b="1" dirty="0"/>
                        <a:t>225</a:t>
                      </a:r>
                    </a:p>
                  </a:txBody>
                  <a:tcPr>
                    <a:solidFill>
                      <a:schemeClr val="bg1"/>
                    </a:solidFill>
                  </a:tcPr>
                </a:tc>
                <a:extLst>
                  <a:ext uri="{0D108BD9-81ED-4DB2-BD59-A6C34878D82A}">
                    <a16:rowId xmlns:a16="http://schemas.microsoft.com/office/drawing/2014/main" val="2199690213"/>
                  </a:ext>
                </a:extLst>
              </a:tr>
              <a:tr h="370840">
                <a:tc>
                  <a:txBody>
                    <a:bodyPr/>
                    <a:lstStyle/>
                    <a:p>
                      <a:r>
                        <a:rPr lang="en-US" b="1" dirty="0"/>
                        <a:t>Philippines</a:t>
                      </a:r>
                    </a:p>
                  </a:txBody>
                  <a:tcPr>
                    <a:solidFill>
                      <a:schemeClr val="bg1"/>
                    </a:solidFill>
                  </a:tcPr>
                </a:tc>
                <a:tc>
                  <a:txBody>
                    <a:bodyPr/>
                    <a:lstStyle/>
                    <a:p>
                      <a:pPr algn="ctr"/>
                      <a:r>
                        <a:rPr lang="en-US" b="1" dirty="0"/>
                        <a:t>5.8</a:t>
                      </a:r>
                    </a:p>
                  </a:txBody>
                  <a:tcPr>
                    <a:solidFill>
                      <a:schemeClr val="bg1"/>
                    </a:solidFill>
                  </a:tcPr>
                </a:tc>
                <a:tc>
                  <a:txBody>
                    <a:bodyPr/>
                    <a:lstStyle/>
                    <a:p>
                      <a:pPr algn="ctr"/>
                      <a:r>
                        <a:rPr lang="en-US" b="1" dirty="0"/>
                        <a:t>3610</a:t>
                      </a:r>
                    </a:p>
                  </a:txBody>
                  <a:tcPr>
                    <a:solidFill>
                      <a:schemeClr val="bg1"/>
                    </a:solidFill>
                  </a:tcPr>
                </a:tc>
                <a:tc>
                  <a:txBody>
                    <a:bodyPr/>
                    <a:lstStyle/>
                    <a:p>
                      <a:pPr algn="ctr"/>
                      <a:r>
                        <a:rPr lang="en-US" b="1" dirty="0"/>
                        <a:t>9150</a:t>
                      </a:r>
                    </a:p>
                  </a:txBody>
                  <a:tcPr>
                    <a:solidFill>
                      <a:schemeClr val="bg1"/>
                    </a:solidFill>
                  </a:tcPr>
                </a:tc>
                <a:tc>
                  <a:txBody>
                    <a:bodyPr/>
                    <a:lstStyle/>
                    <a:p>
                      <a:pPr algn="ctr"/>
                      <a:r>
                        <a:rPr lang="en-US" b="1" dirty="0"/>
                        <a:t>3.2</a:t>
                      </a:r>
                    </a:p>
                  </a:txBody>
                  <a:tcPr>
                    <a:solidFill>
                      <a:schemeClr val="bg1"/>
                    </a:solidFill>
                  </a:tcPr>
                </a:tc>
                <a:tc>
                  <a:txBody>
                    <a:bodyPr/>
                    <a:lstStyle/>
                    <a:p>
                      <a:pPr algn="ctr"/>
                      <a:r>
                        <a:rPr lang="en-US" b="1" dirty="0"/>
                        <a:t>(6.8)</a:t>
                      </a:r>
                    </a:p>
                  </a:txBody>
                  <a:tcPr>
                    <a:solidFill>
                      <a:schemeClr val="bg1"/>
                    </a:solidFill>
                  </a:tcPr>
                </a:tc>
                <a:tc>
                  <a:txBody>
                    <a:bodyPr/>
                    <a:lstStyle/>
                    <a:p>
                      <a:pPr algn="ctr"/>
                      <a:r>
                        <a:rPr lang="en-US" b="1" dirty="0"/>
                        <a:t>111</a:t>
                      </a:r>
                    </a:p>
                  </a:txBody>
                  <a:tcPr>
                    <a:solidFill>
                      <a:schemeClr val="bg1"/>
                    </a:solidFill>
                  </a:tcPr>
                </a:tc>
                <a:extLst>
                  <a:ext uri="{0D108BD9-81ED-4DB2-BD59-A6C34878D82A}">
                    <a16:rowId xmlns:a16="http://schemas.microsoft.com/office/drawing/2014/main" val="2679380833"/>
                  </a:ext>
                </a:extLst>
              </a:tr>
              <a:tr h="370840">
                <a:tc>
                  <a:txBody>
                    <a:bodyPr/>
                    <a:lstStyle/>
                    <a:p>
                      <a:r>
                        <a:rPr lang="en-US" b="1" dirty="0"/>
                        <a:t>Singapore</a:t>
                      </a:r>
                    </a:p>
                  </a:txBody>
                  <a:tcPr>
                    <a:solidFill>
                      <a:schemeClr val="bg1"/>
                    </a:solidFill>
                  </a:tcPr>
                </a:tc>
                <a:tc>
                  <a:txBody>
                    <a:bodyPr/>
                    <a:lstStyle/>
                    <a:p>
                      <a:pPr algn="ctr"/>
                      <a:r>
                        <a:rPr lang="en-US" b="1" dirty="0"/>
                        <a:t>3.9</a:t>
                      </a:r>
                    </a:p>
                  </a:txBody>
                  <a:tcPr>
                    <a:solidFill>
                      <a:schemeClr val="bg1"/>
                    </a:solidFill>
                  </a:tcPr>
                </a:tc>
                <a:tc>
                  <a:txBody>
                    <a:bodyPr/>
                    <a:lstStyle/>
                    <a:p>
                      <a:pPr algn="ctr"/>
                      <a:r>
                        <a:rPr lang="en-US" b="1" dirty="0"/>
                        <a:t>64,190</a:t>
                      </a:r>
                    </a:p>
                  </a:txBody>
                  <a:tcPr>
                    <a:solidFill>
                      <a:schemeClr val="bg1"/>
                    </a:solidFill>
                  </a:tcPr>
                </a:tc>
                <a:tc>
                  <a:txBody>
                    <a:bodyPr/>
                    <a:lstStyle/>
                    <a:p>
                      <a:pPr algn="ctr"/>
                      <a:r>
                        <a:rPr lang="en-US" b="1" dirty="0"/>
                        <a:t>101,990</a:t>
                      </a:r>
                    </a:p>
                  </a:txBody>
                  <a:tcPr>
                    <a:solidFill>
                      <a:schemeClr val="bg1"/>
                    </a:solidFill>
                  </a:tcPr>
                </a:tc>
                <a:tc>
                  <a:txBody>
                    <a:bodyPr/>
                    <a:lstStyle/>
                    <a:p>
                      <a:pPr algn="ctr"/>
                      <a:r>
                        <a:rPr lang="en-US" b="1" dirty="0"/>
                        <a:t>1.3</a:t>
                      </a:r>
                    </a:p>
                  </a:txBody>
                  <a:tcPr>
                    <a:solidFill>
                      <a:schemeClr val="bg1"/>
                    </a:solidFill>
                  </a:tcPr>
                </a:tc>
                <a:tc>
                  <a:txBody>
                    <a:bodyPr/>
                    <a:lstStyle/>
                    <a:p>
                      <a:pPr algn="ctr"/>
                      <a:r>
                        <a:rPr lang="en-US" b="1" dirty="0"/>
                        <a:t>(6.6)</a:t>
                      </a:r>
                    </a:p>
                  </a:txBody>
                  <a:tcPr>
                    <a:solidFill>
                      <a:schemeClr val="bg1"/>
                    </a:solidFill>
                  </a:tcPr>
                </a:tc>
                <a:tc>
                  <a:txBody>
                    <a:bodyPr/>
                    <a:lstStyle/>
                    <a:p>
                      <a:pPr algn="ctr"/>
                      <a:r>
                        <a:rPr lang="en-US" b="1" dirty="0"/>
                        <a:t>5.6</a:t>
                      </a:r>
                    </a:p>
                  </a:txBody>
                  <a:tcPr>
                    <a:solidFill>
                      <a:schemeClr val="bg1"/>
                    </a:solidFill>
                  </a:tcPr>
                </a:tc>
                <a:extLst>
                  <a:ext uri="{0D108BD9-81ED-4DB2-BD59-A6C34878D82A}">
                    <a16:rowId xmlns:a16="http://schemas.microsoft.com/office/drawing/2014/main" val="2595429272"/>
                  </a:ext>
                </a:extLst>
              </a:tr>
              <a:tr h="370840">
                <a:tc>
                  <a:txBody>
                    <a:bodyPr/>
                    <a:lstStyle/>
                    <a:p>
                      <a:r>
                        <a:rPr lang="en-US" b="1" dirty="0"/>
                        <a:t>Sri Lanka</a:t>
                      </a:r>
                    </a:p>
                  </a:txBody>
                  <a:tcPr>
                    <a:solidFill>
                      <a:schemeClr val="bg1"/>
                    </a:solidFill>
                  </a:tcPr>
                </a:tc>
                <a:tc>
                  <a:txBody>
                    <a:bodyPr/>
                    <a:lstStyle/>
                    <a:p>
                      <a:pPr algn="ctr"/>
                      <a:r>
                        <a:rPr lang="en-US" b="1" dirty="0"/>
                        <a:t>2.3</a:t>
                      </a:r>
                    </a:p>
                  </a:txBody>
                  <a:tcPr>
                    <a:solidFill>
                      <a:schemeClr val="bg1"/>
                    </a:solidFill>
                  </a:tcPr>
                </a:tc>
                <a:tc>
                  <a:txBody>
                    <a:bodyPr/>
                    <a:lstStyle/>
                    <a:p>
                      <a:pPr algn="ctr"/>
                      <a:r>
                        <a:rPr lang="en-US" b="1" dirty="0"/>
                        <a:t>3940</a:t>
                      </a:r>
                    </a:p>
                  </a:txBody>
                  <a:tcPr>
                    <a:solidFill>
                      <a:schemeClr val="bg1"/>
                    </a:solidFill>
                  </a:tcPr>
                </a:tc>
                <a:tc>
                  <a:txBody>
                    <a:bodyPr/>
                    <a:lstStyle/>
                    <a:p>
                      <a:pPr algn="ctr"/>
                      <a:r>
                        <a:rPr lang="en-US" b="1" dirty="0"/>
                        <a:t>13580</a:t>
                      </a:r>
                    </a:p>
                  </a:txBody>
                  <a:tcPr>
                    <a:solidFill>
                      <a:schemeClr val="bg1"/>
                    </a:solidFill>
                  </a:tcPr>
                </a:tc>
                <a:tc>
                  <a:txBody>
                    <a:bodyPr/>
                    <a:lstStyle/>
                    <a:p>
                      <a:pPr algn="ctr"/>
                      <a:r>
                        <a:rPr lang="en-US" b="1" dirty="0"/>
                        <a:t>5.1</a:t>
                      </a:r>
                    </a:p>
                  </a:txBody>
                  <a:tcPr>
                    <a:solidFill>
                      <a:schemeClr val="bg1"/>
                    </a:solidFill>
                  </a:tcPr>
                </a:tc>
                <a:tc>
                  <a:txBody>
                    <a:bodyPr/>
                    <a:lstStyle/>
                    <a:p>
                      <a:pPr algn="ctr"/>
                      <a:r>
                        <a:rPr lang="en-US" b="1" dirty="0"/>
                        <a:t>(8.5)</a:t>
                      </a:r>
                    </a:p>
                  </a:txBody>
                  <a:tcPr>
                    <a:solidFill>
                      <a:schemeClr val="bg1"/>
                    </a:solidFill>
                  </a:tcPr>
                </a:tc>
                <a:tc>
                  <a:txBody>
                    <a:bodyPr/>
                    <a:lstStyle/>
                    <a:p>
                      <a:pPr algn="ctr"/>
                      <a:r>
                        <a:rPr lang="en-US" b="1" dirty="0"/>
                        <a:t>22</a:t>
                      </a:r>
                    </a:p>
                  </a:txBody>
                  <a:tcPr>
                    <a:solidFill>
                      <a:schemeClr val="bg1"/>
                    </a:solidFill>
                  </a:tcPr>
                </a:tc>
                <a:extLst>
                  <a:ext uri="{0D108BD9-81ED-4DB2-BD59-A6C34878D82A}">
                    <a16:rowId xmlns:a16="http://schemas.microsoft.com/office/drawing/2014/main" val="1070185629"/>
                  </a:ext>
                </a:extLst>
              </a:tr>
              <a:tr h="370840">
                <a:tc>
                  <a:txBody>
                    <a:bodyPr/>
                    <a:lstStyle/>
                    <a:p>
                      <a:r>
                        <a:rPr lang="en-US" b="1" dirty="0"/>
                        <a:t>Thailand</a:t>
                      </a:r>
                    </a:p>
                  </a:txBody>
                  <a:tcPr>
                    <a:solidFill>
                      <a:schemeClr val="bg1"/>
                    </a:solidFill>
                  </a:tcPr>
                </a:tc>
                <a:tc>
                  <a:txBody>
                    <a:bodyPr/>
                    <a:lstStyle/>
                    <a:p>
                      <a:pPr algn="ctr"/>
                      <a:r>
                        <a:rPr lang="en-US" b="1" dirty="0"/>
                        <a:t>3.2</a:t>
                      </a:r>
                    </a:p>
                  </a:txBody>
                  <a:tcPr>
                    <a:solidFill>
                      <a:schemeClr val="bg1"/>
                    </a:solidFill>
                  </a:tcPr>
                </a:tc>
                <a:tc>
                  <a:txBody>
                    <a:bodyPr/>
                    <a:lstStyle/>
                    <a:p>
                      <a:pPr algn="ctr"/>
                      <a:r>
                        <a:rPr lang="en-US" b="1" dirty="0"/>
                        <a:t>8000</a:t>
                      </a:r>
                    </a:p>
                  </a:txBody>
                  <a:tcPr>
                    <a:solidFill>
                      <a:schemeClr val="bg1"/>
                    </a:solidFill>
                  </a:tcPr>
                </a:tc>
                <a:tc>
                  <a:txBody>
                    <a:bodyPr/>
                    <a:lstStyle/>
                    <a:p>
                      <a:pPr algn="ctr"/>
                      <a:r>
                        <a:rPr lang="en-US" b="1" dirty="0"/>
                        <a:t>18,940</a:t>
                      </a:r>
                    </a:p>
                  </a:txBody>
                  <a:tcPr>
                    <a:solidFill>
                      <a:schemeClr val="bg1"/>
                    </a:solidFill>
                  </a:tcPr>
                </a:tc>
                <a:tc>
                  <a:txBody>
                    <a:bodyPr/>
                    <a:lstStyle/>
                    <a:p>
                      <a:pPr algn="ctr"/>
                      <a:r>
                        <a:rPr lang="en-US" b="1" dirty="0"/>
                        <a:t>1.1</a:t>
                      </a:r>
                    </a:p>
                  </a:txBody>
                  <a:tcPr>
                    <a:solidFill>
                      <a:schemeClr val="bg1"/>
                    </a:solidFill>
                  </a:tcPr>
                </a:tc>
                <a:tc>
                  <a:txBody>
                    <a:bodyPr/>
                    <a:lstStyle/>
                    <a:p>
                      <a:pPr algn="ctr"/>
                      <a:r>
                        <a:rPr lang="en-US" b="1" dirty="0"/>
                        <a:t>(5.1)</a:t>
                      </a:r>
                    </a:p>
                  </a:txBody>
                  <a:tcPr>
                    <a:solidFill>
                      <a:schemeClr val="bg1"/>
                    </a:solidFill>
                  </a:tcPr>
                </a:tc>
                <a:tc>
                  <a:txBody>
                    <a:bodyPr/>
                    <a:lstStyle/>
                    <a:p>
                      <a:pPr algn="ctr"/>
                      <a:r>
                        <a:rPr lang="en-US" b="1" dirty="0"/>
                        <a:t>70</a:t>
                      </a:r>
                    </a:p>
                  </a:txBody>
                  <a:tcPr>
                    <a:solidFill>
                      <a:schemeClr val="bg1"/>
                    </a:solidFill>
                  </a:tcPr>
                </a:tc>
                <a:extLst>
                  <a:ext uri="{0D108BD9-81ED-4DB2-BD59-A6C34878D82A}">
                    <a16:rowId xmlns:a16="http://schemas.microsoft.com/office/drawing/2014/main" val="3620867931"/>
                  </a:ext>
                </a:extLst>
              </a:tr>
            </a:tbl>
          </a:graphicData>
        </a:graphic>
      </p:graphicFrame>
      <p:sp>
        <p:nvSpPr>
          <p:cNvPr id="4" name="Footer Placeholder 3">
            <a:extLst>
              <a:ext uri="{FF2B5EF4-FFF2-40B4-BE49-F238E27FC236}">
                <a16:creationId xmlns:a16="http://schemas.microsoft.com/office/drawing/2014/main" id="{0FBDB737-48A3-654E-AD5B-6B1E3DCE1FDC}"/>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17602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7C61C-D377-394F-BCC1-7BBD182D5E13}"/>
              </a:ext>
            </a:extLst>
          </p:cNvPr>
          <p:cNvSpPr>
            <a:spLocks noGrp="1"/>
          </p:cNvSpPr>
          <p:nvPr>
            <p:ph type="title"/>
          </p:nvPr>
        </p:nvSpPr>
        <p:spPr>
          <a:xfrm>
            <a:off x="838200" y="365125"/>
            <a:ext cx="10515600" cy="5835978"/>
          </a:xfrm>
        </p:spPr>
        <p:txBody>
          <a:bodyPr/>
          <a:lstStyle/>
          <a:p>
            <a:r>
              <a:rPr lang="en-US" b="1" dirty="0"/>
              <a:t>US now has tariffs on 66 % of China imports, that will not go away.</a:t>
            </a:r>
          </a:p>
        </p:txBody>
      </p:sp>
      <p:sp>
        <p:nvSpPr>
          <p:cNvPr id="3" name="Footer Placeholder 2">
            <a:extLst>
              <a:ext uri="{FF2B5EF4-FFF2-40B4-BE49-F238E27FC236}">
                <a16:creationId xmlns:a16="http://schemas.microsoft.com/office/drawing/2014/main" id="{8D0E40F2-2221-784C-8E1A-97E16069736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7394489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AE2A3-9B77-014D-9453-6AFD7DD23DAF}"/>
              </a:ext>
            </a:extLst>
          </p:cNvPr>
          <p:cNvSpPr>
            <a:spLocks noGrp="1"/>
          </p:cNvSpPr>
          <p:nvPr>
            <p:ph type="title"/>
          </p:nvPr>
        </p:nvSpPr>
        <p:spPr>
          <a:xfrm>
            <a:off x="838200" y="207265"/>
            <a:ext cx="10515600" cy="743711"/>
          </a:xfrm>
        </p:spPr>
        <p:txBody>
          <a:bodyPr>
            <a:normAutofit/>
          </a:bodyPr>
          <a:lstStyle/>
          <a:p>
            <a:r>
              <a:rPr lang="en-US" sz="3600" b="1" dirty="0"/>
              <a:t>Key Americas Country Economic indicators 2021</a:t>
            </a:r>
          </a:p>
        </p:txBody>
      </p:sp>
      <p:graphicFrame>
        <p:nvGraphicFramePr>
          <p:cNvPr id="5" name="Content Placeholder 4">
            <a:extLst>
              <a:ext uri="{FF2B5EF4-FFF2-40B4-BE49-F238E27FC236}">
                <a16:creationId xmlns:a16="http://schemas.microsoft.com/office/drawing/2014/main" id="{B206ECD4-BD97-9149-8735-CD211E97406D}"/>
              </a:ext>
            </a:extLst>
          </p:cNvPr>
          <p:cNvGraphicFramePr>
            <a:graphicFrameLocks noGrp="1"/>
          </p:cNvGraphicFramePr>
          <p:nvPr>
            <p:ph idx="1"/>
            <p:extLst>
              <p:ext uri="{D42A27DB-BD31-4B8C-83A1-F6EECF244321}">
                <p14:modId xmlns:p14="http://schemas.microsoft.com/office/powerpoint/2010/main" val="857442607"/>
              </p:ext>
            </p:extLst>
          </p:nvPr>
        </p:nvGraphicFramePr>
        <p:xfrm>
          <a:off x="567560" y="1618360"/>
          <a:ext cx="11319637" cy="4026536"/>
        </p:xfrm>
        <a:graphic>
          <a:graphicData uri="http://schemas.openxmlformats.org/drawingml/2006/table">
            <a:tbl>
              <a:tblPr firstRow="1" bandRow="1">
                <a:tableStyleId>{5C22544A-7EE6-4342-B048-85BDC9FD1C3A}</a:tableStyleId>
              </a:tblPr>
              <a:tblGrid>
                <a:gridCol w="1617091">
                  <a:extLst>
                    <a:ext uri="{9D8B030D-6E8A-4147-A177-3AD203B41FA5}">
                      <a16:colId xmlns:a16="http://schemas.microsoft.com/office/drawing/2014/main" val="1535739664"/>
                    </a:ext>
                  </a:extLst>
                </a:gridCol>
                <a:gridCol w="1617091">
                  <a:extLst>
                    <a:ext uri="{9D8B030D-6E8A-4147-A177-3AD203B41FA5}">
                      <a16:colId xmlns:a16="http://schemas.microsoft.com/office/drawing/2014/main" val="3052664642"/>
                    </a:ext>
                  </a:extLst>
                </a:gridCol>
                <a:gridCol w="1617091">
                  <a:extLst>
                    <a:ext uri="{9D8B030D-6E8A-4147-A177-3AD203B41FA5}">
                      <a16:colId xmlns:a16="http://schemas.microsoft.com/office/drawing/2014/main" val="162035487"/>
                    </a:ext>
                  </a:extLst>
                </a:gridCol>
                <a:gridCol w="1617091">
                  <a:extLst>
                    <a:ext uri="{9D8B030D-6E8A-4147-A177-3AD203B41FA5}">
                      <a16:colId xmlns:a16="http://schemas.microsoft.com/office/drawing/2014/main" val="2356667330"/>
                    </a:ext>
                  </a:extLst>
                </a:gridCol>
                <a:gridCol w="1617091">
                  <a:extLst>
                    <a:ext uri="{9D8B030D-6E8A-4147-A177-3AD203B41FA5}">
                      <a16:colId xmlns:a16="http://schemas.microsoft.com/office/drawing/2014/main" val="3158328173"/>
                    </a:ext>
                  </a:extLst>
                </a:gridCol>
                <a:gridCol w="1617091">
                  <a:extLst>
                    <a:ext uri="{9D8B030D-6E8A-4147-A177-3AD203B41FA5}">
                      <a16:colId xmlns:a16="http://schemas.microsoft.com/office/drawing/2014/main" val="402718441"/>
                    </a:ext>
                  </a:extLst>
                </a:gridCol>
                <a:gridCol w="1617091">
                  <a:extLst>
                    <a:ext uri="{9D8B030D-6E8A-4147-A177-3AD203B41FA5}">
                      <a16:colId xmlns:a16="http://schemas.microsoft.com/office/drawing/2014/main" val="2674815462"/>
                    </a:ext>
                  </a:extLst>
                </a:gridCol>
              </a:tblGrid>
              <a:tr h="1213740">
                <a:tc>
                  <a:txBody>
                    <a:bodyPr/>
                    <a:lstStyle/>
                    <a:p>
                      <a:endParaRPr lang="en-US" dirty="0"/>
                    </a:p>
                  </a:txBody>
                  <a:tcPr/>
                </a:tc>
                <a:tc>
                  <a:txBody>
                    <a:bodyPr/>
                    <a:lstStyle/>
                    <a:p>
                      <a:pPr algn="ctr"/>
                      <a:r>
                        <a:rPr lang="en-US" dirty="0"/>
                        <a:t>GDP Growth %</a:t>
                      </a:r>
                    </a:p>
                  </a:txBody>
                  <a:tcPr/>
                </a:tc>
                <a:tc>
                  <a:txBody>
                    <a:bodyPr/>
                    <a:lstStyle/>
                    <a:p>
                      <a:pPr algn="ctr"/>
                      <a:r>
                        <a:rPr lang="en-US" dirty="0"/>
                        <a:t>GDP per head $</a:t>
                      </a:r>
                    </a:p>
                  </a:txBody>
                  <a:tcPr/>
                </a:tc>
                <a:tc>
                  <a:txBody>
                    <a:bodyPr/>
                    <a:lstStyle/>
                    <a:p>
                      <a:pPr algn="ctr"/>
                      <a:r>
                        <a:rPr lang="en-US" dirty="0"/>
                        <a:t>GDP per head PPP $</a:t>
                      </a:r>
                    </a:p>
                  </a:txBody>
                  <a:tcPr/>
                </a:tc>
                <a:tc>
                  <a:txBody>
                    <a:bodyPr/>
                    <a:lstStyle/>
                    <a:p>
                      <a:pPr algn="ctr"/>
                      <a:r>
                        <a:rPr lang="en-US" dirty="0"/>
                        <a:t>Inflation %</a:t>
                      </a:r>
                    </a:p>
                  </a:txBody>
                  <a:tcPr/>
                </a:tc>
                <a:tc>
                  <a:txBody>
                    <a:bodyPr/>
                    <a:lstStyle/>
                    <a:p>
                      <a:pPr algn="ctr"/>
                      <a:r>
                        <a:rPr lang="en-US" dirty="0"/>
                        <a:t>Budget balance%</a:t>
                      </a:r>
                    </a:p>
                  </a:txBody>
                  <a:tcPr/>
                </a:tc>
                <a:tc>
                  <a:txBody>
                    <a:bodyPr/>
                    <a:lstStyle/>
                    <a:p>
                      <a:pPr algn="ctr"/>
                      <a:r>
                        <a:rPr lang="en-US" dirty="0"/>
                        <a:t>Population Mln</a:t>
                      </a:r>
                    </a:p>
                  </a:txBody>
                  <a:tcPr/>
                </a:tc>
                <a:extLst>
                  <a:ext uri="{0D108BD9-81ED-4DB2-BD59-A6C34878D82A}">
                    <a16:rowId xmlns:a16="http://schemas.microsoft.com/office/drawing/2014/main" val="4234297030"/>
                  </a:ext>
                </a:extLst>
              </a:tr>
              <a:tr h="703199">
                <a:tc>
                  <a:txBody>
                    <a:bodyPr/>
                    <a:lstStyle/>
                    <a:p>
                      <a:r>
                        <a:rPr lang="en-US" b="1" dirty="0"/>
                        <a:t>Canada</a:t>
                      </a:r>
                    </a:p>
                  </a:txBody>
                  <a:tcPr>
                    <a:solidFill>
                      <a:schemeClr val="bg1"/>
                    </a:solidFill>
                  </a:tcPr>
                </a:tc>
                <a:tc>
                  <a:txBody>
                    <a:bodyPr/>
                    <a:lstStyle/>
                    <a:p>
                      <a:pPr algn="ctr"/>
                      <a:r>
                        <a:rPr lang="en-US" b="1" dirty="0"/>
                        <a:t>4</a:t>
                      </a:r>
                    </a:p>
                  </a:txBody>
                  <a:tcPr>
                    <a:solidFill>
                      <a:schemeClr val="bg1"/>
                    </a:solidFill>
                  </a:tcPr>
                </a:tc>
                <a:tc>
                  <a:txBody>
                    <a:bodyPr/>
                    <a:lstStyle/>
                    <a:p>
                      <a:pPr algn="ctr"/>
                      <a:r>
                        <a:rPr lang="en-US" b="1" dirty="0"/>
                        <a:t>45,930</a:t>
                      </a:r>
                    </a:p>
                  </a:txBody>
                  <a:tcPr>
                    <a:solidFill>
                      <a:schemeClr val="bg1"/>
                    </a:solidFill>
                  </a:tcPr>
                </a:tc>
                <a:tc>
                  <a:txBody>
                    <a:bodyPr/>
                    <a:lstStyle/>
                    <a:p>
                      <a:pPr algn="ctr"/>
                      <a:r>
                        <a:rPr lang="en-US" b="1" dirty="0"/>
                        <a:t>50,650</a:t>
                      </a:r>
                    </a:p>
                  </a:txBody>
                  <a:tcPr>
                    <a:solidFill>
                      <a:schemeClr val="bg1"/>
                    </a:solidFill>
                  </a:tcPr>
                </a:tc>
                <a:tc>
                  <a:txBody>
                    <a:bodyPr/>
                    <a:lstStyle/>
                    <a:p>
                      <a:pPr algn="ctr"/>
                      <a:r>
                        <a:rPr lang="en-US" b="1" dirty="0"/>
                        <a:t>1.5</a:t>
                      </a:r>
                    </a:p>
                  </a:txBody>
                  <a:tcPr>
                    <a:solidFill>
                      <a:schemeClr val="bg1"/>
                    </a:solidFill>
                  </a:tcPr>
                </a:tc>
                <a:tc>
                  <a:txBody>
                    <a:bodyPr/>
                    <a:lstStyle/>
                    <a:p>
                      <a:pPr algn="ctr"/>
                      <a:r>
                        <a:rPr lang="en-US" b="1" dirty="0"/>
                        <a:t>(8.3)</a:t>
                      </a:r>
                    </a:p>
                  </a:txBody>
                  <a:tcPr>
                    <a:solidFill>
                      <a:schemeClr val="bg1"/>
                    </a:solidFill>
                  </a:tcPr>
                </a:tc>
                <a:tc>
                  <a:txBody>
                    <a:bodyPr/>
                    <a:lstStyle/>
                    <a:p>
                      <a:pPr algn="ctr"/>
                      <a:r>
                        <a:rPr lang="en-US" b="1" dirty="0"/>
                        <a:t>38</a:t>
                      </a:r>
                    </a:p>
                  </a:txBody>
                  <a:tcPr>
                    <a:solidFill>
                      <a:schemeClr val="bg1"/>
                    </a:solidFill>
                  </a:tcPr>
                </a:tc>
                <a:extLst>
                  <a:ext uri="{0D108BD9-81ED-4DB2-BD59-A6C34878D82A}">
                    <a16:rowId xmlns:a16="http://schemas.microsoft.com/office/drawing/2014/main" val="1477861359"/>
                  </a:ext>
                </a:extLst>
              </a:tr>
              <a:tr h="703199">
                <a:tc>
                  <a:txBody>
                    <a:bodyPr/>
                    <a:lstStyle/>
                    <a:p>
                      <a:r>
                        <a:rPr lang="en-US" b="1" dirty="0"/>
                        <a:t>Mexico</a:t>
                      </a:r>
                    </a:p>
                  </a:txBody>
                  <a:tcPr>
                    <a:solidFill>
                      <a:schemeClr val="bg1"/>
                    </a:solidFill>
                  </a:tcPr>
                </a:tc>
                <a:tc>
                  <a:txBody>
                    <a:bodyPr/>
                    <a:lstStyle/>
                    <a:p>
                      <a:pPr algn="ctr"/>
                      <a:r>
                        <a:rPr lang="en-US" b="1" dirty="0"/>
                        <a:t>3.3</a:t>
                      </a:r>
                    </a:p>
                  </a:txBody>
                  <a:tcPr>
                    <a:solidFill>
                      <a:schemeClr val="bg1"/>
                    </a:solidFill>
                  </a:tcPr>
                </a:tc>
                <a:tc>
                  <a:txBody>
                    <a:bodyPr/>
                    <a:lstStyle/>
                    <a:p>
                      <a:pPr algn="ctr"/>
                      <a:r>
                        <a:rPr lang="en-US" b="1" dirty="0"/>
                        <a:t>8,940</a:t>
                      </a:r>
                    </a:p>
                  </a:txBody>
                  <a:tcPr>
                    <a:solidFill>
                      <a:schemeClr val="bg1"/>
                    </a:solidFill>
                  </a:tcPr>
                </a:tc>
                <a:tc>
                  <a:txBody>
                    <a:bodyPr/>
                    <a:lstStyle/>
                    <a:p>
                      <a:pPr algn="ctr"/>
                      <a:r>
                        <a:rPr lang="en-US" b="1" dirty="0"/>
                        <a:t>19,160</a:t>
                      </a:r>
                    </a:p>
                  </a:txBody>
                  <a:tcPr>
                    <a:solidFill>
                      <a:schemeClr val="bg1"/>
                    </a:solidFill>
                  </a:tcPr>
                </a:tc>
                <a:tc>
                  <a:txBody>
                    <a:bodyPr/>
                    <a:lstStyle/>
                    <a:p>
                      <a:pPr algn="ctr"/>
                      <a:r>
                        <a:rPr lang="en-US" b="1" dirty="0"/>
                        <a:t>3.9</a:t>
                      </a:r>
                    </a:p>
                  </a:txBody>
                  <a:tcPr>
                    <a:solidFill>
                      <a:schemeClr val="bg1"/>
                    </a:solidFill>
                  </a:tcPr>
                </a:tc>
                <a:tc>
                  <a:txBody>
                    <a:bodyPr/>
                    <a:lstStyle/>
                    <a:p>
                      <a:pPr algn="ctr"/>
                      <a:r>
                        <a:rPr lang="en-US" b="1" dirty="0"/>
                        <a:t>(3.2)</a:t>
                      </a:r>
                    </a:p>
                  </a:txBody>
                  <a:tcPr>
                    <a:solidFill>
                      <a:schemeClr val="bg1"/>
                    </a:solidFill>
                  </a:tcPr>
                </a:tc>
                <a:tc>
                  <a:txBody>
                    <a:bodyPr/>
                    <a:lstStyle/>
                    <a:p>
                      <a:pPr algn="ctr"/>
                      <a:r>
                        <a:rPr lang="en-US" b="1" dirty="0"/>
                        <a:t>130</a:t>
                      </a:r>
                    </a:p>
                  </a:txBody>
                  <a:tcPr>
                    <a:solidFill>
                      <a:schemeClr val="bg1"/>
                    </a:solidFill>
                  </a:tcPr>
                </a:tc>
                <a:extLst>
                  <a:ext uri="{0D108BD9-81ED-4DB2-BD59-A6C34878D82A}">
                    <a16:rowId xmlns:a16="http://schemas.microsoft.com/office/drawing/2014/main" val="2616730608"/>
                  </a:ext>
                </a:extLst>
              </a:tr>
              <a:tr h="703199">
                <a:tc>
                  <a:txBody>
                    <a:bodyPr/>
                    <a:lstStyle/>
                    <a:p>
                      <a:r>
                        <a:rPr lang="en-US" b="1" dirty="0"/>
                        <a:t>USA</a:t>
                      </a:r>
                    </a:p>
                  </a:txBody>
                  <a:tcPr>
                    <a:solidFill>
                      <a:schemeClr val="bg1"/>
                    </a:solidFill>
                  </a:tcPr>
                </a:tc>
                <a:tc>
                  <a:txBody>
                    <a:bodyPr/>
                    <a:lstStyle/>
                    <a:p>
                      <a:pPr algn="ctr"/>
                      <a:r>
                        <a:rPr lang="en-US" b="1" dirty="0"/>
                        <a:t>3.6</a:t>
                      </a:r>
                    </a:p>
                  </a:txBody>
                  <a:tcPr>
                    <a:solidFill>
                      <a:schemeClr val="bg1"/>
                    </a:solidFill>
                  </a:tcPr>
                </a:tc>
                <a:tc>
                  <a:txBody>
                    <a:bodyPr/>
                    <a:lstStyle/>
                    <a:p>
                      <a:pPr algn="ctr"/>
                      <a:r>
                        <a:rPr lang="en-US" b="1" dirty="0"/>
                        <a:t>64,790</a:t>
                      </a:r>
                    </a:p>
                  </a:txBody>
                  <a:tcPr>
                    <a:solidFill>
                      <a:schemeClr val="bg1"/>
                    </a:solidFill>
                  </a:tcPr>
                </a:tc>
                <a:tc>
                  <a:txBody>
                    <a:bodyPr/>
                    <a:lstStyle/>
                    <a:p>
                      <a:pPr algn="ctr"/>
                      <a:r>
                        <a:rPr lang="en-US" b="1" dirty="0"/>
                        <a:t>64,790</a:t>
                      </a:r>
                    </a:p>
                  </a:txBody>
                  <a:tcPr>
                    <a:solidFill>
                      <a:schemeClr val="bg1"/>
                    </a:solidFill>
                  </a:tcPr>
                </a:tc>
                <a:tc>
                  <a:txBody>
                    <a:bodyPr/>
                    <a:lstStyle/>
                    <a:p>
                      <a:pPr algn="ctr"/>
                      <a:r>
                        <a:rPr lang="en-US" b="1" dirty="0"/>
                        <a:t>1.7</a:t>
                      </a:r>
                    </a:p>
                  </a:txBody>
                  <a:tcPr>
                    <a:solidFill>
                      <a:schemeClr val="bg1"/>
                    </a:solidFill>
                  </a:tcPr>
                </a:tc>
                <a:tc>
                  <a:txBody>
                    <a:bodyPr/>
                    <a:lstStyle/>
                    <a:p>
                      <a:pPr algn="ctr"/>
                      <a:r>
                        <a:rPr lang="en-US" b="1" dirty="0"/>
                        <a:t>(9.2)</a:t>
                      </a:r>
                    </a:p>
                  </a:txBody>
                  <a:tcPr>
                    <a:solidFill>
                      <a:schemeClr val="bg1"/>
                    </a:solidFill>
                  </a:tcPr>
                </a:tc>
                <a:tc>
                  <a:txBody>
                    <a:bodyPr/>
                    <a:lstStyle/>
                    <a:p>
                      <a:pPr algn="ctr"/>
                      <a:r>
                        <a:rPr lang="en-US" b="1" dirty="0"/>
                        <a:t>333</a:t>
                      </a:r>
                    </a:p>
                  </a:txBody>
                  <a:tcPr>
                    <a:solidFill>
                      <a:schemeClr val="bg1"/>
                    </a:solidFill>
                  </a:tcPr>
                </a:tc>
                <a:extLst>
                  <a:ext uri="{0D108BD9-81ED-4DB2-BD59-A6C34878D82A}">
                    <a16:rowId xmlns:a16="http://schemas.microsoft.com/office/drawing/2014/main" val="4191419516"/>
                  </a:ext>
                </a:extLst>
              </a:tr>
              <a:tr h="703199">
                <a:tc>
                  <a:txBody>
                    <a:bodyPr/>
                    <a:lstStyle/>
                    <a:p>
                      <a:r>
                        <a:rPr lang="en-US" b="1" dirty="0"/>
                        <a:t>Brazil</a:t>
                      </a:r>
                    </a:p>
                  </a:txBody>
                  <a:tcPr>
                    <a:solidFill>
                      <a:schemeClr val="bg1"/>
                    </a:solidFill>
                  </a:tcPr>
                </a:tc>
                <a:tc>
                  <a:txBody>
                    <a:bodyPr/>
                    <a:lstStyle/>
                    <a:p>
                      <a:pPr algn="ctr"/>
                      <a:r>
                        <a:rPr lang="en-US" b="1" dirty="0"/>
                        <a:t>3</a:t>
                      </a:r>
                    </a:p>
                  </a:txBody>
                  <a:tcPr>
                    <a:solidFill>
                      <a:schemeClr val="bg1"/>
                    </a:solidFill>
                  </a:tcPr>
                </a:tc>
                <a:tc>
                  <a:txBody>
                    <a:bodyPr/>
                    <a:lstStyle/>
                    <a:p>
                      <a:pPr algn="ctr"/>
                      <a:r>
                        <a:rPr lang="en-US" b="1" dirty="0"/>
                        <a:t>6940</a:t>
                      </a:r>
                    </a:p>
                  </a:txBody>
                  <a:tcPr>
                    <a:solidFill>
                      <a:schemeClr val="bg1"/>
                    </a:solidFill>
                  </a:tcPr>
                </a:tc>
                <a:tc>
                  <a:txBody>
                    <a:bodyPr/>
                    <a:lstStyle/>
                    <a:p>
                      <a:pPr algn="ctr"/>
                      <a:r>
                        <a:rPr lang="en-US" b="1" dirty="0"/>
                        <a:t>15040</a:t>
                      </a:r>
                    </a:p>
                  </a:txBody>
                  <a:tcPr>
                    <a:solidFill>
                      <a:schemeClr val="bg1"/>
                    </a:solidFill>
                  </a:tcPr>
                </a:tc>
                <a:tc>
                  <a:txBody>
                    <a:bodyPr/>
                    <a:lstStyle/>
                    <a:p>
                      <a:pPr algn="ctr"/>
                      <a:r>
                        <a:rPr lang="en-US" b="1" dirty="0"/>
                        <a:t>2.9</a:t>
                      </a:r>
                    </a:p>
                  </a:txBody>
                  <a:tcPr>
                    <a:solidFill>
                      <a:schemeClr val="bg1"/>
                    </a:solidFill>
                  </a:tcPr>
                </a:tc>
                <a:tc>
                  <a:txBody>
                    <a:bodyPr/>
                    <a:lstStyle/>
                    <a:p>
                      <a:pPr algn="ctr"/>
                      <a:r>
                        <a:rPr lang="en-US" b="1" dirty="0"/>
                        <a:t>(7.5)</a:t>
                      </a:r>
                    </a:p>
                  </a:txBody>
                  <a:tcPr>
                    <a:solidFill>
                      <a:schemeClr val="bg1"/>
                    </a:solidFill>
                  </a:tcPr>
                </a:tc>
                <a:tc>
                  <a:txBody>
                    <a:bodyPr/>
                    <a:lstStyle/>
                    <a:p>
                      <a:pPr algn="ctr"/>
                      <a:r>
                        <a:rPr lang="en-US" b="1" dirty="0"/>
                        <a:t>213</a:t>
                      </a:r>
                    </a:p>
                  </a:txBody>
                  <a:tcPr>
                    <a:solidFill>
                      <a:schemeClr val="bg1"/>
                    </a:solidFill>
                  </a:tcPr>
                </a:tc>
                <a:extLst>
                  <a:ext uri="{0D108BD9-81ED-4DB2-BD59-A6C34878D82A}">
                    <a16:rowId xmlns:a16="http://schemas.microsoft.com/office/drawing/2014/main" val="3420075881"/>
                  </a:ext>
                </a:extLst>
              </a:tr>
            </a:tbl>
          </a:graphicData>
        </a:graphic>
      </p:graphicFrame>
      <p:sp>
        <p:nvSpPr>
          <p:cNvPr id="4" name="Footer Placeholder 3">
            <a:extLst>
              <a:ext uri="{FF2B5EF4-FFF2-40B4-BE49-F238E27FC236}">
                <a16:creationId xmlns:a16="http://schemas.microsoft.com/office/drawing/2014/main" id="{0FBDB737-48A3-654E-AD5B-6B1E3DCE1FDC}"/>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40932845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AE2A3-9B77-014D-9453-6AFD7DD23DAF}"/>
              </a:ext>
            </a:extLst>
          </p:cNvPr>
          <p:cNvSpPr>
            <a:spLocks noGrp="1"/>
          </p:cNvSpPr>
          <p:nvPr>
            <p:ph type="title"/>
          </p:nvPr>
        </p:nvSpPr>
        <p:spPr>
          <a:xfrm>
            <a:off x="838200" y="207265"/>
            <a:ext cx="10515600" cy="743711"/>
          </a:xfrm>
        </p:spPr>
        <p:txBody>
          <a:bodyPr>
            <a:normAutofit fontScale="90000"/>
          </a:bodyPr>
          <a:lstStyle/>
          <a:p>
            <a:r>
              <a:rPr lang="en-US" sz="3600" b="1" dirty="0"/>
              <a:t>Key Middle East Africa Country Economic indicators 2021</a:t>
            </a:r>
          </a:p>
        </p:txBody>
      </p:sp>
      <p:graphicFrame>
        <p:nvGraphicFramePr>
          <p:cNvPr id="5" name="Content Placeholder 4">
            <a:extLst>
              <a:ext uri="{FF2B5EF4-FFF2-40B4-BE49-F238E27FC236}">
                <a16:creationId xmlns:a16="http://schemas.microsoft.com/office/drawing/2014/main" id="{B206ECD4-BD97-9149-8735-CD211E97406D}"/>
              </a:ext>
            </a:extLst>
          </p:cNvPr>
          <p:cNvGraphicFramePr>
            <a:graphicFrameLocks noGrp="1"/>
          </p:cNvGraphicFramePr>
          <p:nvPr>
            <p:ph idx="1"/>
            <p:extLst>
              <p:ext uri="{D42A27DB-BD31-4B8C-83A1-F6EECF244321}">
                <p14:modId xmlns:p14="http://schemas.microsoft.com/office/powerpoint/2010/main" val="1292697104"/>
              </p:ext>
            </p:extLst>
          </p:nvPr>
        </p:nvGraphicFramePr>
        <p:xfrm>
          <a:off x="567560" y="1240408"/>
          <a:ext cx="11319637" cy="4953126"/>
        </p:xfrm>
        <a:graphic>
          <a:graphicData uri="http://schemas.openxmlformats.org/drawingml/2006/table">
            <a:tbl>
              <a:tblPr firstRow="1" bandRow="1">
                <a:tableStyleId>{5C22544A-7EE6-4342-B048-85BDC9FD1C3A}</a:tableStyleId>
              </a:tblPr>
              <a:tblGrid>
                <a:gridCol w="1617091">
                  <a:extLst>
                    <a:ext uri="{9D8B030D-6E8A-4147-A177-3AD203B41FA5}">
                      <a16:colId xmlns:a16="http://schemas.microsoft.com/office/drawing/2014/main" val="1535739664"/>
                    </a:ext>
                  </a:extLst>
                </a:gridCol>
                <a:gridCol w="1617091">
                  <a:extLst>
                    <a:ext uri="{9D8B030D-6E8A-4147-A177-3AD203B41FA5}">
                      <a16:colId xmlns:a16="http://schemas.microsoft.com/office/drawing/2014/main" val="3052664642"/>
                    </a:ext>
                  </a:extLst>
                </a:gridCol>
                <a:gridCol w="1617091">
                  <a:extLst>
                    <a:ext uri="{9D8B030D-6E8A-4147-A177-3AD203B41FA5}">
                      <a16:colId xmlns:a16="http://schemas.microsoft.com/office/drawing/2014/main" val="162035487"/>
                    </a:ext>
                  </a:extLst>
                </a:gridCol>
                <a:gridCol w="1617091">
                  <a:extLst>
                    <a:ext uri="{9D8B030D-6E8A-4147-A177-3AD203B41FA5}">
                      <a16:colId xmlns:a16="http://schemas.microsoft.com/office/drawing/2014/main" val="2356667330"/>
                    </a:ext>
                  </a:extLst>
                </a:gridCol>
                <a:gridCol w="1617091">
                  <a:extLst>
                    <a:ext uri="{9D8B030D-6E8A-4147-A177-3AD203B41FA5}">
                      <a16:colId xmlns:a16="http://schemas.microsoft.com/office/drawing/2014/main" val="3158328173"/>
                    </a:ext>
                  </a:extLst>
                </a:gridCol>
                <a:gridCol w="1617091">
                  <a:extLst>
                    <a:ext uri="{9D8B030D-6E8A-4147-A177-3AD203B41FA5}">
                      <a16:colId xmlns:a16="http://schemas.microsoft.com/office/drawing/2014/main" val="402718441"/>
                    </a:ext>
                  </a:extLst>
                </a:gridCol>
                <a:gridCol w="1617091">
                  <a:extLst>
                    <a:ext uri="{9D8B030D-6E8A-4147-A177-3AD203B41FA5}">
                      <a16:colId xmlns:a16="http://schemas.microsoft.com/office/drawing/2014/main" val="2674815462"/>
                    </a:ext>
                  </a:extLst>
                </a:gridCol>
              </a:tblGrid>
              <a:tr h="1106550">
                <a:tc>
                  <a:txBody>
                    <a:bodyPr/>
                    <a:lstStyle/>
                    <a:p>
                      <a:endParaRPr lang="en-US" dirty="0"/>
                    </a:p>
                  </a:txBody>
                  <a:tcPr/>
                </a:tc>
                <a:tc>
                  <a:txBody>
                    <a:bodyPr/>
                    <a:lstStyle/>
                    <a:p>
                      <a:pPr algn="ctr"/>
                      <a:r>
                        <a:rPr lang="en-US" dirty="0"/>
                        <a:t>GDP Growth %</a:t>
                      </a:r>
                    </a:p>
                  </a:txBody>
                  <a:tcPr/>
                </a:tc>
                <a:tc>
                  <a:txBody>
                    <a:bodyPr/>
                    <a:lstStyle/>
                    <a:p>
                      <a:pPr algn="ctr"/>
                      <a:r>
                        <a:rPr lang="en-US" dirty="0"/>
                        <a:t>GDP per head $</a:t>
                      </a:r>
                    </a:p>
                  </a:txBody>
                  <a:tcPr/>
                </a:tc>
                <a:tc>
                  <a:txBody>
                    <a:bodyPr/>
                    <a:lstStyle/>
                    <a:p>
                      <a:pPr algn="ctr"/>
                      <a:r>
                        <a:rPr lang="en-US" dirty="0"/>
                        <a:t>GDP per head PPP $</a:t>
                      </a:r>
                    </a:p>
                  </a:txBody>
                  <a:tcPr/>
                </a:tc>
                <a:tc>
                  <a:txBody>
                    <a:bodyPr/>
                    <a:lstStyle/>
                    <a:p>
                      <a:pPr algn="ctr"/>
                      <a:r>
                        <a:rPr lang="en-US" dirty="0"/>
                        <a:t>Inflation %</a:t>
                      </a:r>
                    </a:p>
                  </a:txBody>
                  <a:tcPr/>
                </a:tc>
                <a:tc>
                  <a:txBody>
                    <a:bodyPr/>
                    <a:lstStyle/>
                    <a:p>
                      <a:pPr algn="ctr"/>
                      <a:r>
                        <a:rPr lang="en-US" dirty="0"/>
                        <a:t>Budget balance%</a:t>
                      </a:r>
                    </a:p>
                  </a:txBody>
                  <a:tcPr/>
                </a:tc>
                <a:tc>
                  <a:txBody>
                    <a:bodyPr/>
                    <a:lstStyle/>
                    <a:p>
                      <a:pPr algn="ctr"/>
                      <a:r>
                        <a:rPr lang="en-US" dirty="0"/>
                        <a:t>Population Mln</a:t>
                      </a:r>
                    </a:p>
                  </a:txBody>
                  <a:tcPr/>
                </a:tc>
                <a:extLst>
                  <a:ext uri="{0D108BD9-81ED-4DB2-BD59-A6C34878D82A}">
                    <a16:rowId xmlns:a16="http://schemas.microsoft.com/office/drawing/2014/main" val="4234297030"/>
                  </a:ext>
                </a:extLst>
              </a:tr>
              <a:tr h="641096">
                <a:tc>
                  <a:txBody>
                    <a:bodyPr/>
                    <a:lstStyle/>
                    <a:p>
                      <a:r>
                        <a:rPr lang="en-US" b="1" dirty="0"/>
                        <a:t>Egypt</a:t>
                      </a:r>
                    </a:p>
                  </a:txBody>
                  <a:tcPr>
                    <a:solidFill>
                      <a:schemeClr val="bg1"/>
                    </a:solidFill>
                  </a:tcPr>
                </a:tc>
                <a:tc>
                  <a:txBody>
                    <a:bodyPr/>
                    <a:lstStyle/>
                    <a:p>
                      <a:pPr algn="ctr"/>
                      <a:r>
                        <a:rPr lang="en-US" b="1" dirty="0"/>
                        <a:t>(2.3)</a:t>
                      </a:r>
                    </a:p>
                  </a:txBody>
                  <a:tcPr>
                    <a:solidFill>
                      <a:schemeClr val="bg1"/>
                    </a:solidFill>
                  </a:tcPr>
                </a:tc>
                <a:tc>
                  <a:txBody>
                    <a:bodyPr/>
                    <a:lstStyle/>
                    <a:p>
                      <a:pPr algn="ctr"/>
                      <a:r>
                        <a:rPr lang="en-US" b="1" dirty="0"/>
                        <a:t>3710</a:t>
                      </a:r>
                    </a:p>
                  </a:txBody>
                  <a:tcPr>
                    <a:solidFill>
                      <a:schemeClr val="bg1"/>
                    </a:solidFill>
                  </a:tcPr>
                </a:tc>
                <a:tc>
                  <a:txBody>
                    <a:bodyPr/>
                    <a:lstStyle/>
                    <a:p>
                      <a:pPr algn="ctr"/>
                      <a:r>
                        <a:rPr lang="en-US" b="1" dirty="0"/>
                        <a:t>12380</a:t>
                      </a:r>
                    </a:p>
                  </a:txBody>
                  <a:tcPr>
                    <a:solidFill>
                      <a:schemeClr val="bg1"/>
                    </a:solidFill>
                  </a:tcPr>
                </a:tc>
                <a:tc>
                  <a:txBody>
                    <a:bodyPr/>
                    <a:lstStyle/>
                    <a:p>
                      <a:pPr algn="ctr"/>
                      <a:r>
                        <a:rPr lang="en-US" b="1" dirty="0"/>
                        <a:t>5.1</a:t>
                      </a:r>
                    </a:p>
                  </a:txBody>
                  <a:tcPr>
                    <a:solidFill>
                      <a:schemeClr val="bg1"/>
                    </a:solidFill>
                  </a:tcPr>
                </a:tc>
                <a:tc>
                  <a:txBody>
                    <a:bodyPr/>
                    <a:lstStyle/>
                    <a:p>
                      <a:pPr algn="ctr"/>
                      <a:r>
                        <a:rPr lang="en-US" b="1" dirty="0"/>
                        <a:t>(10.6)</a:t>
                      </a:r>
                    </a:p>
                  </a:txBody>
                  <a:tcPr>
                    <a:solidFill>
                      <a:schemeClr val="bg1"/>
                    </a:solidFill>
                  </a:tcPr>
                </a:tc>
                <a:tc>
                  <a:txBody>
                    <a:bodyPr/>
                    <a:lstStyle/>
                    <a:p>
                      <a:pPr algn="ctr"/>
                      <a:r>
                        <a:rPr lang="en-US" b="1" dirty="0"/>
                        <a:t>103</a:t>
                      </a:r>
                    </a:p>
                  </a:txBody>
                  <a:tcPr>
                    <a:solidFill>
                      <a:schemeClr val="bg1"/>
                    </a:solidFill>
                  </a:tcPr>
                </a:tc>
                <a:extLst>
                  <a:ext uri="{0D108BD9-81ED-4DB2-BD59-A6C34878D82A}">
                    <a16:rowId xmlns:a16="http://schemas.microsoft.com/office/drawing/2014/main" val="1477861359"/>
                  </a:ext>
                </a:extLst>
              </a:tr>
              <a:tr h="641096">
                <a:tc>
                  <a:txBody>
                    <a:bodyPr/>
                    <a:lstStyle/>
                    <a:p>
                      <a:r>
                        <a:rPr lang="en-US" b="1" dirty="0"/>
                        <a:t>Iran</a:t>
                      </a:r>
                    </a:p>
                  </a:txBody>
                  <a:tcPr>
                    <a:solidFill>
                      <a:schemeClr val="bg1"/>
                    </a:solidFill>
                  </a:tcPr>
                </a:tc>
                <a:tc>
                  <a:txBody>
                    <a:bodyPr/>
                    <a:lstStyle/>
                    <a:p>
                      <a:pPr algn="ctr"/>
                      <a:r>
                        <a:rPr lang="en-US" b="1" dirty="0"/>
                        <a:t>2</a:t>
                      </a:r>
                    </a:p>
                  </a:txBody>
                  <a:tcPr>
                    <a:solidFill>
                      <a:schemeClr val="bg1"/>
                    </a:solidFill>
                  </a:tcPr>
                </a:tc>
                <a:tc>
                  <a:txBody>
                    <a:bodyPr/>
                    <a:lstStyle/>
                    <a:p>
                      <a:pPr algn="ctr"/>
                      <a:r>
                        <a:rPr lang="en-US" b="1" dirty="0"/>
                        <a:t>6150</a:t>
                      </a:r>
                    </a:p>
                  </a:txBody>
                  <a:tcPr>
                    <a:solidFill>
                      <a:schemeClr val="bg1"/>
                    </a:solidFill>
                  </a:tcPr>
                </a:tc>
                <a:tc>
                  <a:txBody>
                    <a:bodyPr/>
                    <a:lstStyle/>
                    <a:p>
                      <a:pPr algn="ctr"/>
                      <a:r>
                        <a:rPr lang="en-US" b="1" dirty="0"/>
                        <a:t>11510</a:t>
                      </a:r>
                    </a:p>
                  </a:txBody>
                  <a:tcPr>
                    <a:solidFill>
                      <a:schemeClr val="bg1"/>
                    </a:solidFill>
                  </a:tcPr>
                </a:tc>
                <a:tc>
                  <a:txBody>
                    <a:bodyPr/>
                    <a:lstStyle/>
                    <a:p>
                      <a:pPr algn="ctr"/>
                      <a:r>
                        <a:rPr lang="en-US" b="1" dirty="0"/>
                        <a:t>21.3</a:t>
                      </a:r>
                    </a:p>
                  </a:txBody>
                  <a:tcPr>
                    <a:solidFill>
                      <a:schemeClr val="bg1"/>
                    </a:solidFill>
                  </a:tcPr>
                </a:tc>
                <a:tc>
                  <a:txBody>
                    <a:bodyPr/>
                    <a:lstStyle/>
                    <a:p>
                      <a:pPr algn="ctr"/>
                      <a:r>
                        <a:rPr lang="en-US" b="1" dirty="0"/>
                        <a:t>(6.7)</a:t>
                      </a:r>
                    </a:p>
                  </a:txBody>
                  <a:tcPr>
                    <a:solidFill>
                      <a:schemeClr val="bg1"/>
                    </a:solidFill>
                  </a:tcPr>
                </a:tc>
                <a:tc>
                  <a:txBody>
                    <a:bodyPr/>
                    <a:lstStyle/>
                    <a:p>
                      <a:pPr algn="ctr"/>
                      <a:r>
                        <a:rPr lang="en-US" b="1" dirty="0"/>
                        <a:t>85</a:t>
                      </a:r>
                    </a:p>
                  </a:txBody>
                  <a:tcPr>
                    <a:solidFill>
                      <a:schemeClr val="bg1"/>
                    </a:solidFill>
                  </a:tcPr>
                </a:tc>
                <a:extLst>
                  <a:ext uri="{0D108BD9-81ED-4DB2-BD59-A6C34878D82A}">
                    <a16:rowId xmlns:a16="http://schemas.microsoft.com/office/drawing/2014/main" val="2616730608"/>
                  </a:ext>
                </a:extLst>
              </a:tr>
              <a:tr h="641096">
                <a:tc>
                  <a:txBody>
                    <a:bodyPr/>
                    <a:lstStyle/>
                    <a:p>
                      <a:r>
                        <a:rPr lang="en-US" b="1" dirty="0"/>
                        <a:t>Iraq</a:t>
                      </a:r>
                    </a:p>
                  </a:txBody>
                  <a:tcPr>
                    <a:solidFill>
                      <a:schemeClr val="bg1"/>
                    </a:solidFill>
                  </a:tcPr>
                </a:tc>
                <a:tc>
                  <a:txBody>
                    <a:bodyPr/>
                    <a:lstStyle/>
                    <a:p>
                      <a:pPr algn="ctr"/>
                      <a:r>
                        <a:rPr lang="en-US" b="1" dirty="0"/>
                        <a:t>0.7</a:t>
                      </a:r>
                    </a:p>
                  </a:txBody>
                  <a:tcPr>
                    <a:solidFill>
                      <a:schemeClr val="bg1"/>
                    </a:solidFill>
                  </a:tcPr>
                </a:tc>
                <a:tc>
                  <a:txBody>
                    <a:bodyPr/>
                    <a:lstStyle/>
                    <a:p>
                      <a:pPr algn="ctr"/>
                      <a:r>
                        <a:rPr lang="en-US" b="1" dirty="0"/>
                        <a:t>4450</a:t>
                      </a:r>
                    </a:p>
                  </a:txBody>
                  <a:tcPr>
                    <a:solidFill>
                      <a:schemeClr val="bg1"/>
                    </a:solidFill>
                  </a:tcPr>
                </a:tc>
                <a:tc>
                  <a:txBody>
                    <a:bodyPr/>
                    <a:lstStyle/>
                    <a:p>
                      <a:pPr algn="ctr"/>
                      <a:r>
                        <a:rPr lang="en-US" b="1" dirty="0"/>
                        <a:t>10070</a:t>
                      </a:r>
                    </a:p>
                  </a:txBody>
                  <a:tcPr>
                    <a:solidFill>
                      <a:schemeClr val="bg1"/>
                    </a:solidFill>
                  </a:tcPr>
                </a:tc>
                <a:tc>
                  <a:txBody>
                    <a:bodyPr/>
                    <a:lstStyle/>
                    <a:p>
                      <a:pPr algn="ctr"/>
                      <a:r>
                        <a:rPr lang="en-US" b="1" dirty="0"/>
                        <a:t>6</a:t>
                      </a:r>
                    </a:p>
                  </a:txBody>
                  <a:tcPr>
                    <a:solidFill>
                      <a:schemeClr val="bg1"/>
                    </a:solidFill>
                  </a:tcPr>
                </a:tc>
                <a:tc>
                  <a:txBody>
                    <a:bodyPr/>
                    <a:lstStyle/>
                    <a:p>
                      <a:pPr algn="ctr"/>
                      <a:r>
                        <a:rPr lang="en-US" b="1" dirty="0"/>
                        <a:t>(9)</a:t>
                      </a:r>
                    </a:p>
                  </a:txBody>
                  <a:tcPr>
                    <a:solidFill>
                      <a:schemeClr val="bg1"/>
                    </a:solidFill>
                  </a:tcPr>
                </a:tc>
                <a:tc>
                  <a:txBody>
                    <a:bodyPr/>
                    <a:lstStyle/>
                    <a:p>
                      <a:pPr algn="ctr"/>
                      <a:r>
                        <a:rPr lang="en-US" b="1" dirty="0"/>
                        <a:t>55</a:t>
                      </a:r>
                    </a:p>
                  </a:txBody>
                  <a:tcPr>
                    <a:solidFill>
                      <a:schemeClr val="bg1"/>
                    </a:solidFill>
                  </a:tcPr>
                </a:tc>
                <a:extLst>
                  <a:ext uri="{0D108BD9-81ED-4DB2-BD59-A6C34878D82A}">
                    <a16:rowId xmlns:a16="http://schemas.microsoft.com/office/drawing/2014/main" val="4191419516"/>
                  </a:ext>
                </a:extLst>
              </a:tr>
              <a:tr h="641096">
                <a:tc>
                  <a:txBody>
                    <a:bodyPr/>
                    <a:lstStyle/>
                    <a:p>
                      <a:r>
                        <a:rPr lang="en-US" b="1" dirty="0"/>
                        <a:t>Nigeria</a:t>
                      </a:r>
                    </a:p>
                  </a:txBody>
                  <a:tcPr>
                    <a:solidFill>
                      <a:schemeClr val="bg1"/>
                    </a:solidFill>
                  </a:tcPr>
                </a:tc>
                <a:tc>
                  <a:txBody>
                    <a:bodyPr/>
                    <a:lstStyle/>
                    <a:p>
                      <a:pPr algn="ctr"/>
                      <a:r>
                        <a:rPr lang="en-US" b="1" dirty="0"/>
                        <a:t>1</a:t>
                      </a:r>
                    </a:p>
                  </a:txBody>
                  <a:tcPr>
                    <a:solidFill>
                      <a:schemeClr val="bg1"/>
                    </a:solidFill>
                  </a:tcPr>
                </a:tc>
                <a:tc>
                  <a:txBody>
                    <a:bodyPr/>
                    <a:lstStyle/>
                    <a:p>
                      <a:pPr algn="ctr"/>
                      <a:r>
                        <a:rPr lang="en-US" b="1" dirty="0"/>
                        <a:t>2090</a:t>
                      </a:r>
                    </a:p>
                  </a:txBody>
                  <a:tcPr>
                    <a:solidFill>
                      <a:schemeClr val="bg1"/>
                    </a:solidFill>
                  </a:tcPr>
                </a:tc>
                <a:tc>
                  <a:txBody>
                    <a:bodyPr/>
                    <a:lstStyle/>
                    <a:p>
                      <a:pPr algn="ctr"/>
                      <a:r>
                        <a:rPr lang="en-US" b="1" dirty="0"/>
                        <a:t>5050</a:t>
                      </a:r>
                    </a:p>
                  </a:txBody>
                  <a:tcPr>
                    <a:solidFill>
                      <a:schemeClr val="bg1"/>
                    </a:solidFill>
                  </a:tcPr>
                </a:tc>
                <a:tc>
                  <a:txBody>
                    <a:bodyPr/>
                    <a:lstStyle/>
                    <a:p>
                      <a:pPr algn="ctr"/>
                      <a:r>
                        <a:rPr lang="en-US" b="1" dirty="0"/>
                        <a:t>16.8</a:t>
                      </a:r>
                    </a:p>
                  </a:txBody>
                  <a:tcPr>
                    <a:solidFill>
                      <a:schemeClr val="bg1"/>
                    </a:solidFill>
                  </a:tcPr>
                </a:tc>
                <a:tc>
                  <a:txBody>
                    <a:bodyPr/>
                    <a:lstStyle/>
                    <a:p>
                      <a:pPr algn="ctr"/>
                      <a:r>
                        <a:rPr lang="en-US" b="1" dirty="0"/>
                        <a:t>(3.1)</a:t>
                      </a:r>
                    </a:p>
                  </a:txBody>
                  <a:tcPr>
                    <a:solidFill>
                      <a:schemeClr val="bg1"/>
                    </a:solidFill>
                  </a:tcPr>
                </a:tc>
                <a:tc>
                  <a:txBody>
                    <a:bodyPr/>
                    <a:lstStyle/>
                    <a:p>
                      <a:pPr algn="ctr"/>
                      <a:r>
                        <a:rPr lang="en-US" b="1" dirty="0"/>
                        <a:t>211</a:t>
                      </a:r>
                    </a:p>
                  </a:txBody>
                  <a:tcPr>
                    <a:solidFill>
                      <a:schemeClr val="bg1"/>
                    </a:solidFill>
                  </a:tcPr>
                </a:tc>
                <a:extLst>
                  <a:ext uri="{0D108BD9-81ED-4DB2-BD59-A6C34878D82A}">
                    <a16:rowId xmlns:a16="http://schemas.microsoft.com/office/drawing/2014/main" val="3420075881"/>
                  </a:ext>
                </a:extLst>
              </a:tr>
              <a:tr h="641096">
                <a:tc>
                  <a:txBody>
                    <a:bodyPr/>
                    <a:lstStyle/>
                    <a:p>
                      <a:r>
                        <a:rPr lang="en-US" b="1" dirty="0"/>
                        <a:t>Saudi Arabia</a:t>
                      </a:r>
                    </a:p>
                  </a:txBody>
                  <a:tcPr>
                    <a:solidFill>
                      <a:schemeClr val="bg1"/>
                    </a:solidFill>
                  </a:tcPr>
                </a:tc>
                <a:tc>
                  <a:txBody>
                    <a:bodyPr/>
                    <a:lstStyle/>
                    <a:p>
                      <a:pPr algn="ctr"/>
                      <a:r>
                        <a:rPr lang="en-US" b="1" dirty="0"/>
                        <a:t>2</a:t>
                      </a:r>
                    </a:p>
                  </a:txBody>
                  <a:tcPr>
                    <a:solidFill>
                      <a:schemeClr val="bg1"/>
                    </a:solidFill>
                  </a:tcPr>
                </a:tc>
                <a:tc>
                  <a:txBody>
                    <a:bodyPr/>
                    <a:lstStyle/>
                    <a:p>
                      <a:pPr algn="ctr"/>
                      <a:r>
                        <a:rPr lang="en-US" b="1" dirty="0"/>
                        <a:t>20,520</a:t>
                      </a:r>
                    </a:p>
                  </a:txBody>
                  <a:tcPr>
                    <a:solidFill>
                      <a:schemeClr val="bg1"/>
                    </a:solidFill>
                  </a:tcPr>
                </a:tc>
                <a:tc>
                  <a:txBody>
                    <a:bodyPr/>
                    <a:lstStyle/>
                    <a:p>
                      <a:pPr algn="ctr"/>
                      <a:r>
                        <a:rPr lang="en-US" b="1" dirty="0"/>
                        <a:t>46,150</a:t>
                      </a:r>
                    </a:p>
                  </a:txBody>
                  <a:tcPr>
                    <a:solidFill>
                      <a:schemeClr val="bg1"/>
                    </a:solidFill>
                  </a:tcPr>
                </a:tc>
                <a:tc>
                  <a:txBody>
                    <a:bodyPr/>
                    <a:lstStyle/>
                    <a:p>
                      <a:pPr algn="ctr"/>
                      <a:r>
                        <a:rPr lang="en-US" b="1" dirty="0"/>
                        <a:t>1.6</a:t>
                      </a:r>
                    </a:p>
                  </a:txBody>
                  <a:tcPr>
                    <a:solidFill>
                      <a:schemeClr val="bg1"/>
                    </a:solidFill>
                  </a:tcPr>
                </a:tc>
                <a:tc>
                  <a:txBody>
                    <a:bodyPr/>
                    <a:lstStyle/>
                    <a:p>
                      <a:pPr algn="ctr"/>
                      <a:r>
                        <a:rPr lang="en-US" b="1" dirty="0"/>
                        <a:t>(7.8)</a:t>
                      </a:r>
                    </a:p>
                  </a:txBody>
                  <a:tcPr>
                    <a:solidFill>
                      <a:schemeClr val="bg1"/>
                    </a:solidFill>
                  </a:tcPr>
                </a:tc>
                <a:tc>
                  <a:txBody>
                    <a:bodyPr/>
                    <a:lstStyle/>
                    <a:p>
                      <a:pPr algn="ctr"/>
                      <a:r>
                        <a:rPr lang="en-US" b="1" dirty="0"/>
                        <a:t>36</a:t>
                      </a:r>
                    </a:p>
                  </a:txBody>
                  <a:tcPr>
                    <a:solidFill>
                      <a:schemeClr val="bg1"/>
                    </a:solidFill>
                  </a:tcPr>
                </a:tc>
                <a:extLst>
                  <a:ext uri="{0D108BD9-81ED-4DB2-BD59-A6C34878D82A}">
                    <a16:rowId xmlns:a16="http://schemas.microsoft.com/office/drawing/2014/main" val="1971890031"/>
                  </a:ext>
                </a:extLst>
              </a:tr>
              <a:tr h="641096">
                <a:tc>
                  <a:txBody>
                    <a:bodyPr/>
                    <a:lstStyle/>
                    <a:p>
                      <a:r>
                        <a:rPr lang="en-US" b="1" dirty="0"/>
                        <a:t>South Africa</a:t>
                      </a:r>
                    </a:p>
                  </a:txBody>
                  <a:tcPr>
                    <a:solidFill>
                      <a:schemeClr val="bg1"/>
                    </a:solidFill>
                  </a:tcPr>
                </a:tc>
                <a:tc>
                  <a:txBody>
                    <a:bodyPr/>
                    <a:lstStyle/>
                    <a:p>
                      <a:pPr algn="ctr"/>
                      <a:r>
                        <a:rPr lang="en-US" b="1" dirty="0"/>
                        <a:t>1.5</a:t>
                      </a:r>
                    </a:p>
                  </a:txBody>
                  <a:tcPr>
                    <a:solidFill>
                      <a:schemeClr val="bg1"/>
                    </a:solidFill>
                  </a:tcPr>
                </a:tc>
                <a:tc>
                  <a:txBody>
                    <a:bodyPr/>
                    <a:lstStyle/>
                    <a:p>
                      <a:pPr algn="ctr"/>
                      <a:r>
                        <a:rPr lang="en-US" b="1" dirty="0"/>
                        <a:t>5110</a:t>
                      </a:r>
                    </a:p>
                  </a:txBody>
                  <a:tcPr>
                    <a:solidFill>
                      <a:schemeClr val="bg1"/>
                    </a:solidFill>
                  </a:tcPr>
                </a:tc>
                <a:tc>
                  <a:txBody>
                    <a:bodyPr/>
                    <a:lstStyle/>
                    <a:p>
                      <a:pPr algn="ctr"/>
                      <a:r>
                        <a:rPr lang="en-US" b="1" dirty="0"/>
                        <a:t>12390</a:t>
                      </a:r>
                    </a:p>
                  </a:txBody>
                  <a:tcPr>
                    <a:solidFill>
                      <a:schemeClr val="bg1"/>
                    </a:solidFill>
                  </a:tcPr>
                </a:tc>
                <a:tc>
                  <a:txBody>
                    <a:bodyPr/>
                    <a:lstStyle/>
                    <a:p>
                      <a:pPr algn="ctr"/>
                      <a:r>
                        <a:rPr lang="en-US" b="1" dirty="0"/>
                        <a:t>4.1</a:t>
                      </a:r>
                    </a:p>
                  </a:txBody>
                  <a:tcPr>
                    <a:solidFill>
                      <a:schemeClr val="bg1"/>
                    </a:solidFill>
                  </a:tcPr>
                </a:tc>
                <a:tc>
                  <a:txBody>
                    <a:bodyPr/>
                    <a:lstStyle/>
                    <a:p>
                      <a:pPr algn="ctr"/>
                      <a:r>
                        <a:rPr lang="en-US" b="1" dirty="0"/>
                        <a:t>(9)</a:t>
                      </a:r>
                    </a:p>
                  </a:txBody>
                  <a:tcPr>
                    <a:solidFill>
                      <a:schemeClr val="bg1"/>
                    </a:solidFill>
                  </a:tcPr>
                </a:tc>
                <a:tc>
                  <a:txBody>
                    <a:bodyPr/>
                    <a:lstStyle/>
                    <a:p>
                      <a:pPr algn="ctr"/>
                      <a:r>
                        <a:rPr lang="en-US" b="1" dirty="0"/>
                        <a:t>60</a:t>
                      </a:r>
                    </a:p>
                  </a:txBody>
                  <a:tcPr>
                    <a:solidFill>
                      <a:schemeClr val="bg1"/>
                    </a:solidFill>
                  </a:tcPr>
                </a:tc>
                <a:extLst>
                  <a:ext uri="{0D108BD9-81ED-4DB2-BD59-A6C34878D82A}">
                    <a16:rowId xmlns:a16="http://schemas.microsoft.com/office/drawing/2014/main" val="945639321"/>
                  </a:ext>
                </a:extLst>
              </a:tr>
            </a:tbl>
          </a:graphicData>
        </a:graphic>
      </p:graphicFrame>
      <p:sp>
        <p:nvSpPr>
          <p:cNvPr id="4" name="Footer Placeholder 3">
            <a:extLst>
              <a:ext uri="{FF2B5EF4-FFF2-40B4-BE49-F238E27FC236}">
                <a16:creationId xmlns:a16="http://schemas.microsoft.com/office/drawing/2014/main" id="{0FBDB737-48A3-654E-AD5B-6B1E3DCE1FDC}"/>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9090511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8DD0F-235C-C047-AF30-0432179188F2}"/>
              </a:ext>
            </a:extLst>
          </p:cNvPr>
          <p:cNvSpPr>
            <a:spLocks noGrp="1"/>
          </p:cNvSpPr>
          <p:nvPr>
            <p:ph type="title"/>
          </p:nvPr>
        </p:nvSpPr>
        <p:spPr>
          <a:xfrm>
            <a:off x="838200" y="365125"/>
            <a:ext cx="10515600" cy="939419"/>
          </a:xfrm>
        </p:spPr>
        <p:txBody>
          <a:bodyPr/>
          <a:lstStyle/>
          <a:p>
            <a:r>
              <a:rPr lang="en-US" b="1" dirty="0"/>
              <a:t>10 business trends for 2021</a:t>
            </a:r>
          </a:p>
        </p:txBody>
      </p:sp>
      <p:sp>
        <p:nvSpPr>
          <p:cNvPr id="3" name="Content Placeholder 2">
            <a:extLst>
              <a:ext uri="{FF2B5EF4-FFF2-40B4-BE49-F238E27FC236}">
                <a16:creationId xmlns:a16="http://schemas.microsoft.com/office/drawing/2014/main" id="{B9D44F34-BF97-B246-BB76-64978B5A6F30}"/>
              </a:ext>
            </a:extLst>
          </p:cNvPr>
          <p:cNvSpPr>
            <a:spLocks noGrp="1"/>
          </p:cNvSpPr>
          <p:nvPr>
            <p:ph idx="1"/>
          </p:nvPr>
        </p:nvSpPr>
        <p:spPr>
          <a:xfrm>
            <a:off x="838200" y="1304544"/>
            <a:ext cx="10515600" cy="4872419"/>
          </a:xfrm>
        </p:spPr>
        <p:txBody>
          <a:bodyPr>
            <a:normAutofit lnSpcReduction="10000"/>
          </a:bodyPr>
          <a:lstStyle/>
          <a:p>
            <a:pPr marL="514350" indent="-514350">
              <a:buFont typeface="+mj-lt"/>
              <a:buAutoNum type="arabicPeriod"/>
            </a:pPr>
            <a:r>
              <a:rPr lang="en-US" sz="2400" dirty="0"/>
              <a:t>Bad debts will be up. Chinese banks non performing assets approach $ 500 billion, in 2021, up 50 % from 2019.</a:t>
            </a:r>
          </a:p>
          <a:p>
            <a:pPr marL="514350" indent="-514350">
              <a:buFont typeface="+mj-lt"/>
              <a:buAutoNum type="arabicPeriod"/>
            </a:pPr>
            <a:r>
              <a:rPr lang="en-US" sz="2400" dirty="0"/>
              <a:t>Governments encourage infrastructure spending. Global spending will be up 8 %, India infrastructure spending will be up 18 %</a:t>
            </a:r>
          </a:p>
          <a:p>
            <a:pPr marL="514350" indent="-514350">
              <a:buFont typeface="+mj-lt"/>
              <a:buAutoNum type="arabicPeriod"/>
            </a:pPr>
            <a:r>
              <a:rPr lang="en-US" sz="2400" dirty="0"/>
              <a:t>Electric vehicles will sell 3.4 million units, up from 2.1 in 2019</a:t>
            </a:r>
          </a:p>
          <a:p>
            <a:pPr marL="514350" indent="-514350">
              <a:buFont typeface="+mj-lt"/>
              <a:buAutoNum type="arabicPeriod"/>
            </a:pPr>
            <a:r>
              <a:rPr lang="en-US" sz="2400" dirty="0"/>
              <a:t>International tourist arrivals will be 8 % up, but 15 % below 2019.</a:t>
            </a:r>
          </a:p>
          <a:p>
            <a:pPr marL="514350" indent="-514350">
              <a:buFont typeface="+mj-lt"/>
              <a:buAutoNum type="arabicPeriod"/>
            </a:pPr>
            <a:r>
              <a:rPr lang="en-US" sz="2400" dirty="0"/>
              <a:t>Plane makers Boeing and Airbus will build only 60 % of normal quantity in 2021</a:t>
            </a:r>
          </a:p>
          <a:p>
            <a:pPr marL="514350" indent="-514350">
              <a:buFont typeface="+mj-lt"/>
              <a:buAutoNum type="arabicPeriod"/>
            </a:pPr>
            <a:r>
              <a:rPr lang="en-US" sz="2400" dirty="0"/>
              <a:t>Oil prices will be $ 45, another $10 could go off if lockdown persists</a:t>
            </a:r>
          </a:p>
          <a:p>
            <a:pPr marL="514350" indent="-514350">
              <a:buFont typeface="+mj-lt"/>
              <a:buAutoNum type="arabicPeriod"/>
            </a:pPr>
            <a:r>
              <a:rPr lang="en-US" sz="2400" dirty="0"/>
              <a:t>Ad spending will grow by 6 % to 573 billion</a:t>
            </a:r>
          </a:p>
          <a:p>
            <a:pPr marL="514350" indent="-514350">
              <a:buFont typeface="+mj-lt"/>
              <a:buAutoNum type="arabicPeriod"/>
            </a:pPr>
            <a:r>
              <a:rPr lang="en-US" sz="2400" dirty="0"/>
              <a:t>The price of gold will be flat</a:t>
            </a:r>
          </a:p>
          <a:p>
            <a:pPr marL="514350" indent="-514350">
              <a:buFont typeface="+mj-lt"/>
              <a:buAutoNum type="arabicPeriod"/>
            </a:pPr>
            <a:r>
              <a:rPr lang="en-US" sz="2400" dirty="0"/>
              <a:t>Box office revenues surge by 78 %, but will be down 38 % vs 2019</a:t>
            </a:r>
          </a:p>
          <a:p>
            <a:pPr marL="514350" indent="-514350">
              <a:buFont typeface="+mj-lt"/>
              <a:buAutoNum type="arabicPeriod"/>
            </a:pPr>
            <a:r>
              <a:rPr lang="en-US" sz="2400" dirty="0"/>
              <a:t>Retail bankruptcies will accumulate</a:t>
            </a:r>
          </a:p>
        </p:txBody>
      </p:sp>
      <p:sp>
        <p:nvSpPr>
          <p:cNvPr id="4" name="Footer Placeholder 3">
            <a:extLst>
              <a:ext uri="{FF2B5EF4-FFF2-40B4-BE49-F238E27FC236}">
                <a16:creationId xmlns:a16="http://schemas.microsoft.com/office/drawing/2014/main" id="{B40CDEA2-D8BD-8D49-9EE9-B985D293F112}"/>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1858537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135A1-7CC5-8747-93B8-3ED387F6682C}"/>
              </a:ext>
            </a:extLst>
          </p:cNvPr>
          <p:cNvSpPr>
            <a:spLocks noGrp="1"/>
          </p:cNvSpPr>
          <p:nvPr>
            <p:ph type="title"/>
          </p:nvPr>
        </p:nvSpPr>
        <p:spPr>
          <a:xfrm>
            <a:off x="402336" y="243205"/>
            <a:ext cx="10951464" cy="659003"/>
          </a:xfrm>
        </p:spPr>
        <p:txBody>
          <a:bodyPr>
            <a:normAutofit fontScale="90000"/>
          </a:bodyPr>
          <a:lstStyle/>
          <a:p>
            <a:r>
              <a:rPr lang="en-US" b="1" dirty="0"/>
              <a:t>Global Outlook for 15 sectors in 2021</a:t>
            </a:r>
          </a:p>
        </p:txBody>
      </p:sp>
      <p:graphicFrame>
        <p:nvGraphicFramePr>
          <p:cNvPr id="5" name="Content Placeholder 4">
            <a:extLst>
              <a:ext uri="{FF2B5EF4-FFF2-40B4-BE49-F238E27FC236}">
                <a16:creationId xmlns:a16="http://schemas.microsoft.com/office/drawing/2014/main" id="{569A73EB-35F1-2046-9CEA-5AF9798123E9}"/>
              </a:ext>
            </a:extLst>
          </p:cNvPr>
          <p:cNvGraphicFramePr>
            <a:graphicFrameLocks noGrp="1"/>
          </p:cNvGraphicFramePr>
          <p:nvPr>
            <p:ph idx="1"/>
            <p:extLst>
              <p:ext uri="{D42A27DB-BD31-4B8C-83A1-F6EECF244321}">
                <p14:modId xmlns:p14="http://schemas.microsoft.com/office/powerpoint/2010/main" val="3215055766"/>
              </p:ext>
            </p:extLst>
          </p:nvPr>
        </p:nvGraphicFramePr>
        <p:xfrm>
          <a:off x="402336" y="878332"/>
          <a:ext cx="11350752" cy="5125720"/>
        </p:xfrm>
        <a:graphic>
          <a:graphicData uri="http://schemas.openxmlformats.org/drawingml/2006/table">
            <a:tbl>
              <a:tblPr firstRow="1" bandRow="1">
                <a:tableStyleId>{5C22544A-7EE6-4342-B048-85BDC9FD1C3A}</a:tableStyleId>
              </a:tblPr>
              <a:tblGrid>
                <a:gridCol w="3328416">
                  <a:extLst>
                    <a:ext uri="{9D8B030D-6E8A-4147-A177-3AD203B41FA5}">
                      <a16:colId xmlns:a16="http://schemas.microsoft.com/office/drawing/2014/main" val="683438055"/>
                    </a:ext>
                  </a:extLst>
                </a:gridCol>
                <a:gridCol w="2865120">
                  <a:extLst>
                    <a:ext uri="{9D8B030D-6E8A-4147-A177-3AD203B41FA5}">
                      <a16:colId xmlns:a16="http://schemas.microsoft.com/office/drawing/2014/main" val="2291633432"/>
                    </a:ext>
                  </a:extLst>
                </a:gridCol>
                <a:gridCol w="2596896">
                  <a:extLst>
                    <a:ext uri="{9D8B030D-6E8A-4147-A177-3AD203B41FA5}">
                      <a16:colId xmlns:a16="http://schemas.microsoft.com/office/drawing/2014/main" val="1261310537"/>
                    </a:ext>
                  </a:extLst>
                </a:gridCol>
                <a:gridCol w="2560320">
                  <a:extLst>
                    <a:ext uri="{9D8B030D-6E8A-4147-A177-3AD203B41FA5}">
                      <a16:colId xmlns:a16="http://schemas.microsoft.com/office/drawing/2014/main" val="942319273"/>
                    </a:ext>
                  </a:extLst>
                </a:gridCol>
              </a:tblGrid>
              <a:tr h="370840">
                <a:tc>
                  <a:txBody>
                    <a:bodyPr/>
                    <a:lstStyle/>
                    <a:p>
                      <a:endParaRPr lang="en-US" dirty="0"/>
                    </a:p>
                  </a:txBody>
                  <a:tcPr/>
                </a:tc>
                <a:tc>
                  <a:txBody>
                    <a:bodyPr/>
                    <a:lstStyle/>
                    <a:p>
                      <a:pPr algn="ctr"/>
                      <a:r>
                        <a:rPr lang="en-US" dirty="0"/>
                        <a:t>Rain</a:t>
                      </a:r>
                    </a:p>
                  </a:txBody>
                  <a:tcPr/>
                </a:tc>
                <a:tc>
                  <a:txBody>
                    <a:bodyPr/>
                    <a:lstStyle/>
                    <a:p>
                      <a:pPr algn="ctr"/>
                      <a:r>
                        <a:rPr lang="en-US" dirty="0"/>
                        <a:t>Fair </a:t>
                      </a:r>
                    </a:p>
                  </a:txBody>
                  <a:tcPr/>
                </a:tc>
                <a:tc>
                  <a:txBody>
                    <a:bodyPr/>
                    <a:lstStyle/>
                    <a:p>
                      <a:pPr algn="ctr"/>
                      <a:r>
                        <a:rPr lang="en-US" dirty="0"/>
                        <a:t>Sunny</a:t>
                      </a:r>
                    </a:p>
                  </a:txBody>
                  <a:tcPr/>
                </a:tc>
                <a:extLst>
                  <a:ext uri="{0D108BD9-81ED-4DB2-BD59-A6C34878D82A}">
                    <a16:rowId xmlns:a16="http://schemas.microsoft.com/office/drawing/2014/main" val="2205958084"/>
                  </a:ext>
                </a:extLst>
              </a:tr>
              <a:tr h="370840">
                <a:tc>
                  <a:txBody>
                    <a:bodyPr/>
                    <a:lstStyle/>
                    <a:p>
                      <a:r>
                        <a:rPr lang="en-US" sz="2000" b="1" dirty="0"/>
                        <a:t>Automotive</a:t>
                      </a:r>
                    </a:p>
                  </a:txBody>
                  <a:tcPr>
                    <a:solidFill>
                      <a:schemeClr val="bg1"/>
                    </a:solidFill>
                  </a:tcPr>
                </a:tc>
                <a:tc>
                  <a:txBody>
                    <a:bodyPr/>
                    <a:lstStyle/>
                    <a:p>
                      <a:endParaRPr lang="en-US" dirty="0"/>
                    </a:p>
                  </a:txBody>
                  <a:tcPr>
                    <a:solidFill>
                      <a:srgbClr val="FF0000"/>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4270145009"/>
                  </a:ext>
                </a:extLst>
              </a:tr>
              <a:tr h="370840">
                <a:tc>
                  <a:txBody>
                    <a:bodyPr/>
                    <a:lstStyle/>
                    <a:p>
                      <a:r>
                        <a:rPr lang="en-US" sz="2000" b="1" dirty="0"/>
                        <a:t>Defence and Aerospace</a:t>
                      </a:r>
                    </a:p>
                  </a:txBody>
                  <a:tcPr>
                    <a:solidFill>
                      <a:schemeClr val="bg1"/>
                    </a:solidFill>
                  </a:tcPr>
                </a:tc>
                <a:tc>
                  <a:txBody>
                    <a:bodyPr/>
                    <a:lstStyle/>
                    <a:p>
                      <a:endParaRPr lang="en-US" dirty="0"/>
                    </a:p>
                  </a:txBody>
                  <a:tcPr>
                    <a:solidFill>
                      <a:srgbClr val="FF0000"/>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3779992261"/>
                  </a:ext>
                </a:extLst>
              </a:tr>
              <a:tr h="370840">
                <a:tc>
                  <a:txBody>
                    <a:bodyPr/>
                    <a:lstStyle/>
                    <a:p>
                      <a:r>
                        <a:rPr lang="en-US" sz="2000" b="1" dirty="0"/>
                        <a:t>Energy</a:t>
                      </a:r>
                    </a:p>
                  </a:txBody>
                  <a:tcPr>
                    <a:solidFill>
                      <a:schemeClr val="bg1"/>
                    </a:solidFill>
                  </a:tcPr>
                </a:tc>
                <a:tc>
                  <a:txBody>
                    <a:bodyPr/>
                    <a:lstStyle/>
                    <a:p>
                      <a:endParaRPr lang="en-US" dirty="0"/>
                    </a:p>
                  </a:txBody>
                  <a:tcPr>
                    <a:solidFill>
                      <a:srgbClr val="FF0000"/>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2235212800"/>
                  </a:ext>
                </a:extLst>
              </a:tr>
              <a:tr h="370840">
                <a:tc>
                  <a:txBody>
                    <a:bodyPr/>
                    <a:lstStyle/>
                    <a:p>
                      <a:r>
                        <a:rPr lang="en-US" sz="2000" b="1" dirty="0"/>
                        <a:t>Entertainment</a:t>
                      </a:r>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rgbClr val="FFFF00"/>
                    </a:solidFill>
                  </a:tcPr>
                </a:tc>
                <a:tc>
                  <a:txBody>
                    <a:bodyPr/>
                    <a:lstStyle/>
                    <a:p>
                      <a:endParaRPr lang="en-US" dirty="0"/>
                    </a:p>
                  </a:txBody>
                  <a:tcPr>
                    <a:solidFill>
                      <a:schemeClr val="bg1"/>
                    </a:solidFill>
                  </a:tcPr>
                </a:tc>
                <a:extLst>
                  <a:ext uri="{0D108BD9-81ED-4DB2-BD59-A6C34878D82A}">
                    <a16:rowId xmlns:a16="http://schemas.microsoft.com/office/drawing/2014/main" val="3283646501"/>
                  </a:ext>
                </a:extLst>
              </a:tr>
              <a:tr h="370840">
                <a:tc>
                  <a:txBody>
                    <a:bodyPr/>
                    <a:lstStyle/>
                    <a:p>
                      <a:r>
                        <a:rPr lang="en-US" sz="2000" b="1" dirty="0"/>
                        <a:t>Financial services</a:t>
                      </a:r>
                    </a:p>
                  </a:txBody>
                  <a:tcPr>
                    <a:solidFill>
                      <a:schemeClr val="bg1"/>
                    </a:solidFill>
                  </a:tcPr>
                </a:tc>
                <a:tc>
                  <a:txBody>
                    <a:bodyPr/>
                    <a:lstStyle/>
                    <a:p>
                      <a:endParaRPr lang="en-US" dirty="0"/>
                    </a:p>
                  </a:txBody>
                  <a:tcPr>
                    <a:solidFill>
                      <a:srgbClr val="FF0000"/>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2003585430"/>
                  </a:ext>
                </a:extLst>
              </a:tr>
              <a:tr h="370840">
                <a:tc>
                  <a:txBody>
                    <a:bodyPr/>
                    <a:lstStyle/>
                    <a:p>
                      <a:r>
                        <a:rPr lang="en-US" sz="2000" b="1" dirty="0"/>
                        <a:t>Food and farming</a:t>
                      </a:r>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rgbClr val="FFFF00"/>
                    </a:solidFill>
                  </a:tcPr>
                </a:tc>
                <a:tc>
                  <a:txBody>
                    <a:bodyPr/>
                    <a:lstStyle/>
                    <a:p>
                      <a:endParaRPr lang="en-US" dirty="0"/>
                    </a:p>
                  </a:txBody>
                  <a:tcPr>
                    <a:solidFill>
                      <a:schemeClr val="bg1"/>
                    </a:solidFill>
                  </a:tcPr>
                </a:tc>
                <a:extLst>
                  <a:ext uri="{0D108BD9-81ED-4DB2-BD59-A6C34878D82A}">
                    <a16:rowId xmlns:a16="http://schemas.microsoft.com/office/drawing/2014/main" val="1017707293"/>
                  </a:ext>
                </a:extLst>
              </a:tr>
              <a:tr h="370840">
                <a:tc>
                  <a:txBody>
                    <a:bodyPr/>
                    <a:lstStyle/>
                    <a:p>
                      <a:r>
                        <a:rPr lang="en-US" sz="2000" b="1" dirty="0"/>
                        <a:t>Healthcare</a:t>
                      </a:r>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rgbClr val="92D050"/>
                    </a:solidFill>
                  </a:tcPr>
                </a:tc>
                <a:extLst>
                  <a:ext uri="{0D108BD9-81ED-4DB2-BD59-A6C34878D82A}">
                    <a16:rowId xmlns:a16="http://schemas.microsoft.com/office/drawing/2014/main" val="4209163529"/>
                  </a:ext>
                </a:extLst>
              </a:tr>
              <a:tr h="370840">
                <a:tc>
                  <a:txBody>
                    <a:bodyPr/>
                    <a:lstStyle/>
                    <a:p>
                      <a:r>
                        <a:rPr lang="en-US" sz="2000" b="1" dirty="0"/>
                        <a:t>Infrastructure</a:t>
                      </a:r>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rgbClr val="FFFF00"/>
                    </a:solidFill>
                  </a:tcPr>
                </a:tc>
                <a:tc>
                  <a:txBody>
                    <a:bodyPr/>
                    <a:lstStyle/>
                    <a:p>
                      <a:endParaRPr lang="en-US" dirty="0"/>
                    </a:p>
                  </a:txBody>
                  <a:tcPr>
                    <a:solidFill>
                      <a:schemeClr val="bg1"/>
                    </a:solidFill>
                  </a:tcPr>
                </a:tc>
                <a:extLst>
                  <a:ext uri="{0D108BD9-81ED-4DB2-BD59-A6C34878D82A}">
                    <a16:rowId xmlns:a16="http://schemas.microsoft.com/office/drawing/2014/main" val="30851867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t>Information Technology</a:t>
                      </a:r>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rgbClr val="92D050"/>
                    </a:solidFill>
                  </a:tcPr>
                </a:tc>
                <a:extLst>
                  <a:ext uri="{0D108BD9-81ED-4DB2-BD59-A6C34878D82A}">
                    <a16:rowId xmlns:a16="http://schemas.microsoft.com/office/drawing/2014/main" val="2198474364"/>
                  </a:ext>
                </a:extLst>
              </a:tr>
              <a:tr h="370840">
                <a:tc>
                  <a:txBody>
                    <a:bodyPr/>
                    <a:lstStyle/>
                    <a:p>
                      <a:r>
                        <a:rPr lang="en-US" sz="2000" b="1" dirty="0"/>
                        <a:t>Media</a:t>
                      </a:r>
                    </a:p>
                  </a:txBody>
                  <a:tcPr>
                    <a:solidFill>
                      <a:schemeClr val="bg1"/>
                    </a:solidFill>
                  </a:tcPr>
                </a:tc>
                <a:tc>
                  <a:txBody>
                    <a:bodyPr/>
                    <a:lstStyle/>
                    <a:p>
                      <a:endParaRPr lang="en-US" dirty="0"/>
                    </a:p>
                  </a:txBody>
                  <a:tcPr>
                    <a:solidFill>
                      <a:srgbClr val="FF0000"/>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3634114252"/>
                  </a:ext>
                </a:extLst>
              </a:tr>
              <a:tr h="370840">
                <a:tc>
                  <a:txBody>
                    <a:bodyPr/>
                    <a:lstStyle/>
                    <a:p>
                      <a:r>
                        <a:rPr lang="en-US" sz="2000" b="1" dirty="0"/>
                        <a:t>Metals and Mining</a:t>
                      </a:r>
                    </a:p>
                  </a:txBody>
                  <a:tcPr>
                    <a:solidFill>
                      <a:schemeClr val="bg1"/>
                    </a:solidFill>
                  </a:tcPr>
                </a:tc>
                <a:tc>
                  <a:txBody>
                    <a:bodyPr/>
                    <a:lstStyle/>
                    <a:p>
                      <a:endParaRPr lang="en-US" dirty="0"/>
                    </a:p>
                  </a:txBody>
                  <a:tcPr>
                    <a:solidFill>
                      <a:srgbClr val="FF0000"/>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3309784510"/>
                  </a:ext>
                </a:extLst>
              </a:tr>
              <a:tr h="370840">
                <a:tc>
                  <a:txBody>
                    <a:bodyPr/>
                    <a:lstStyle/>
                    <a:p>
                      <a:r>
                        <a:rPr lang="en-US" sz="2000" b="1" dirty="0"/>
                        <a:t>Retail</a:t>
                      </a:r>
                    </a:p>
                  </a:txBody>
                  <a:tcPr>
                    <a:solidFill>
                      <a:schemeClr val="bg1"/>
                    </a:solidFill>
                  </a:tcPr>
                </a:tc>
                <a:tc>
                  <a:txBody>
                    <a:bodyPr/>
                    <a:lstStyle/>
                    <a:p>
                      <a:endParaRPr lang="en-US" dirty="0"/>
                    </a:p>
                  </a:txBody>
                  <a:tcPr>
                    <a:solidFill>
                      <a:srgbClr val="FF0000"/>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1740078040"/>
                  </a:ext>
                </a:extLst>
              </a:tr>
            </a:tbl>
          </a:graphicData>
        </a:graphic>
      </p:graphicFrame>
      <p:sp>
        <p:nvSpPr>
          <p:cNvPr id="4" name="Footer Placeholder 3">
            <a:extLst>
              <a:ext uri="{FF2B5EF4-FFF2-40B4-BE49-F238E27FC236}">
                <a16:creationId xmlns:a16="http://schemas.microsoft.com/office/drawing/2014/main" id="{D094B47F-5783-C046-BF9F-40B9CE32FB9A}"/>
              </a:ext>
            </a:extLst>
          </p:cNvPr>
          <p:cNvSpPr>
            <a:spLocks noGrp="1"/>
          </p:cNvSpPr>
          <p:nvPr>
            <p:ph type="ftr" sz="quarter" idx="11"/>
          </p:nvPr>
        </p:nvSpPr>
        <p:spPr/>
        <p:txBody>
          <a:bodyPr/>
          <a:lstStyle/>
          <a:p>
            <a:r>
              <a:rPr lang="en-US" dirty="0"/>
              <a:t>World in 2021 Summary-Shiv-Dec 31 2020</a:t>
            </a:r>
          </a:p>
        </p:txBody>
      </p:sp>
      <p:sp>
        <p:nvSpPr>
          <p:cNvPr id="6" name="TextBox 5">
            <a:extLst>
              <a:ext uri="{FF2B5EF4-FFF2-40B4-BE49-F238E27FC236}">
                <a16:creationId xmlns:a16="http://schemas.microsoft.com/office/drawing/2014/main" id="{F4FE1F11-68AB-7943-8689-A024C394BE87}"/>
              </a:ext>
            </a:extLst>
          </p:cNvPr>
          <p:cNvSpPr txBox="1"/>
          <p:nvPr/>
        </p:nvSpPr>
        <p:spPr>
          <a:xfrm>
            <a:off x="838200" y="6356350"/>
            <a:ext cx="2614562" cy="369332"/>
          </a:xfrm>
          <a:prstGeom prst="rect">
            <a:avLst/>
          </a:prstGeom>
          <a:noFill/>
        </p:spPr>
        <p:txBody>
          <a:bodyPr wrap="none" rtlCol="0">
            <a:spAutoFit/>
          </a:bodyPr>
          <a:lstStyle/>
          <a:p>
            <a:r>
              <a:rPr lang="en-US" dirty="0"/>
              <a:t>Source : World bank + EIU</a:t>
            </a:r>
          </a:p>
        </p:txBody>
      </p:sp>
    </p:spTree>
    <p:extLst>
      <p:ext uri="{BB962C8B-B14F-4D97-AF65-F5344CB8AC3E}">
        <p14:creationId xmlns:p14="http://schemas.microsoft.com/office/powerpoint/2010/main" val="38983821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135A1-7CC5-8747-93B8-3ED387F6682C}"/>
              </a:ext>
            </a:extLst>
          </p:cNvPr>
          <p:cNvSpPr>
            <a:spLocks noGrp="1"/>
          </p:cNvSpPr>
          <p:nvPr>
            <p:ph type="title"/>
          </p:nvPr>
        </p:nvSpPr>
        <p:spPr>
          <a:xfrm>
            <a:off x="402336" y="243205"/>
            <a:ext cx="10951464" cy="659003"/>
          </a:xfrm>
        </p:spPr>
        <p:txBody>
          <a:bodyPr>
            <a:normAutofit fontScale="90000"/>
          </a:bodyPr>
          <a:lstStyle/>
          <a:p>
            <a:r>
              <a:rPr lang="en-US" b="1" dirty="0"/>
              <a:t>Global Outlook for 15 sectors in 2021</a:t>
            </a:r>
          </a:p>
        </p:txBody>
      </p:sp>
      <p:graphicFrame>
        <p:nvGraphicFramePr>
          <p:cNvPr id="5" name="Content Placeholder 4">
            <a:extLst>
              <a:ext uri="{FF2B5EF4-FFF2-40B4-BE49-F238E27FC236}">
                <a16:creationId xmlns:a16="http://schemas.microsoft.com/office/drawing/2014/main" id="{569A73EB-35F1-2046-9CEA-5AF9798123E9}"/>
              </a:ext>
            </a:extLst>
          </p:cNvPr>
          <p:cNvGraphicFramePr>
            <a:graphicFrameLocks noGrp="1"/>
          </p:cNvGraphicFramePr>
          <p:nvPr>
            <p:ph idx="1"/>
            <p:extLst>
              <p:ext uri="{D42A27DB-BD31-4B8C-83A1-F6EECF244321}">
                <p14:modId xmlns:p14="http://schemas.microsoft.com/office/powerpoint/2010/main" val="2742400768"/>
              </p:ext>
            </p:extLst>
          </p:nvPr>
        </p:nvGraphicFramePr>
        <p:xfrm>
          <a:off x="304800" y="902208"/>
          <a:ext cx="11350752" cy="5120640"/>
        </p:xfrm>
        <a:graphic>
          <a:graphicData uri="http://schemas.openxmlformats.org/drawingml/2006/table">
            <a:tbl>
              <a:tblPr firstRow="1" bandRow="1">
                <a:tableStyleId>{5C22544A-7EE6-4342-B048-85BDC9FD1C3A}</a:tableStyleId>
              </a:tblPr>
              <a:tblGrid>
                <a:gridCol w="3328416">
                  <a:extLst>
                    <a:ext uri="{9D8B030D-6E8A-4147-A177-3AD203B41FA5}">
                      <a16:colId xmlns:a16="http://schemas.microsoft.com/office/drawing/2014/main" val="683438055"/>
                    </a:ext>
                  </a:extLst>
                </a:gridCol>
                <a:gridCol w="2865120">
                  <a:extLst>
                    <a:ext uri="{9D8B030D-6E8A-4147-A177-3AD203B41FA5}">
                      <a16:colId xmlns:a16="http://schemas.microsoft.com/office/drawing/2014/main" val="2291633432"/>
                    </a:ext>
                  </a:extLst>
                </a:gridCol>
                <a:gridCol w="2596896">
                  <a:extLst>
                    <a:ext uri="{9D8B030D-6E8A-4147-A177-3AD203B41FA5}">
                      <a16:colId xmlns:a16="http://schemas.microsoft.com/office/drawing/2014/main" val="1261310537"/>
                    </a:ext>
                  </a:extLst>
                </a:gridCol>
                <a:gridCol w="2560320">
                  <a:extLst>
                    <a:ext uri="{9D8B030D-6E8A-4147-A177-3AD203B41FA5}">
                      <a16:colId xmlns:a16="http://schemas.microsoft.com/office/drawing/2014/main" val="942319273"/>
                    </a:ext>
                  </a:extLst>
                </a:gridCol>
              </a:tblGrid>
              <a:tr h="308683">
                <a:tc>
                  <a:txBody>
                    <a:bodyPr/>
                    <a:lstStyle/>
                    <a:p>
                      <a:endParaRPr lang="en-US" dirty="0"/>
                    </a:p>
                  </a:txBody>
                  <a:tcPr/>
                </a:tc>
                <a:tc>
                  <a:txBody>
                    <a:bodyPr/>
                    <a:lstStyle/>
                    <a:p>
                      <a:pPr algn="ctr"/>
                      <a:r>
                        <a:rPr lang="en-US" dirty="0"/>
                        <a:t>Rain</a:t>
                      </a:r>
                    </a:p>
                  </a:txBody>
                  <a:tcPr/>
                </a:tc>
                <a:tc>
                  <a:txBody>
                    <a:bodyPr/>
                    <a:lstStyle/>
                    <a:p>
                      <a:pPr algn="ctr"/>
                      <a:r>
                        <a:rPr lang="en-US" dirty="0"/>
                        <a:t>Fair </a:t>
                      </a:r>
                    </a:p>
                  </a:txBody>
                  <a:tcPr/>
                </a:tc>
                <a:tc>
                  <a:txBody>
                    <a:bodyPr/>
                    <a:lstStyle/>
                    <a:p>
                      <a:pPr algn="ctr"/>
                      <a:r>
                        <a:rPr lang="en-US" dirty="0"/>
                        <a:t>Sunny</a:t>
                      </a:r>
                    </a:p>
                  </a:txBody>
                  <a:tcPr/>
                </a:tc>
                <a:extLst>
                  <a:ext uri="{0D108BD9-81ED-4DB2-BD59-A6C34878D82A}">
                    <a16:rowId xmlns:a16="http://schemas.microsoft.com/office/drawing/2014/main" val="2205958084"/>
                  </a:ext>
                </a:extLst>
              </a:tr>
              <a:tr h="334406">
                <a:tc>
                  <a:txBody>
                    <a:bodyPr/>
                    <a:lstStyle/>
                    <a:p>
                      <a:r>
                        <a:rPr lang="en-US" sz="2000" b="1" dirty="0"/>
                        <a:t>Sport</a:t>
                      </a:r>
                    </a:p>
                  </a:txBody>
                  <a:tcPr>
                    <a:solidFill>
                      <a:schemeClr val="bg1"/>
                    </a:solidFill>
                  </a:tcPr>
                </a:tc>
                <a:tc>
                  <a:txBody>
                    <a:bodyPr/>
                    <a:lstStyle/>
                    <a:p>
                      <a:endParaRPr lang="en-US" dirty="0"/>
                    </a:p>
                  </a:txBody>
                  <a:tcPr>
                    <a:solidFill>
                      <a:srgbClr val="FF0000"/>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4270145009"/>
                  </a:ext>
                </a:extLst>
              </a:tr>
              <a:tr h="334406">
                <a:tc>
                  <a:txBody>
                    <a:bodyPr/>
                    <a:lstStyle/>
                    <a:p>
                      <a:endParaRPr lang="en-US" sz="2000" b="1"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3779992261"/>
                  </a:ext>
                </a:extLst>
              </a:tr>
              <a:tr h="334406">
                <a:tc>
                  <a:txBody>
                    <a:bodyPr/>
                    <a:lstStyle/>
                    <a:p>
                      <a:r>
                        <a:rPr lang="en-US" sz="2000" b="1" dirty="0"/>
                        <a:t>Telecom</a:t>
                      </a:r>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rgbClr val="FFFF00"/>
                    </a:solidFill>
                  </a:tcPr>
                </a:tc>
                <a:tc>
                  <a:txBody>
                    <a:bodyPr/>
                    <a:lstStyle/>
                    <a:p>
                      <a:endParaRPr lang="en-US" dirty="0"/>
                    </a:p>
                  </a:txBody>
                  <a:tcPr>
                    <a:solidFill>
                      <a:schemeClr val="bg1"/>
                    </a:solidFill>
                  </a:tcPr>
                </a:tc>
                <a:extLst>
                  <a:ext uri="{0D108BD9-81ED-4DB2-BD59-A6C34878D82A}">
                    <a16:rowId xmlns:a16="http://schemas.microsoft.com/office/drawing/2014/main" val="2235212800"/>
                  </a:ext>
                </a:extLst>
              </a:tr>
              <a:tr h="334406">
                <a:tc>
                  <a:txBody>
                    <a:bodyPr/>
                    <a:lstStyle/>
                    <a:p>
                      <a:endParaRPr lang="en-US" sz="2000" b="1"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3283646501"/>
                  </a:ext>
                </a:extLst>
              </a:tr>
              <a:tr h="334406">
                <a:tc>
                  <a:txBody>
                    <a:bodyPr/>
                    <a:lstStyle/>
                    <a:p>
                      <a:r>
                        <a:rPr lang="en-US" sz="2000" b="1" dirty="0"/>
                        <a:t>Travel and Tourism</a:t>
                      </a:r>
                    </a:p>
                  </a:txBody>
                  <a:tcPr>
                    <a:solidFill>
                      <a:schemeClr val="bg1"/>
                    </a:solidFill>
                  </a:tcPr>
                </a:tc>
                <a:tc>
                  <a:txBody>
                    <a:bodyPr/>
                    <a:lstStyle/>
                    <a:p>
                      <a:endParaRPr lang="en-US" dirty="0"/>
                    </a:p>
                  </a:txBody>
                  <a:tcPr>
                    <a:solidFill>
                      <a:srgbClr val="FF0000"/>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2003585430"/>
                  </a:ext>
                </a:extLst>
              </a:tr>
              <a:tr h="334406">
                <a:tc>
                  <a:txBody>
                    <a:bodyPr/>
                    <a:lstStyle/>
                    <a:p>
                      <a:endParaRPr lang="en-US" sz="2000" b="1"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1017707293"/>
                  </a:ext>
                </a:extLst>
              </a:tr>
              <a:tr h="334406">
                <a:tc>
                  <a:txBody>
                    <a:bodyPr/>
                    <a:lstStyle/>
                    <a:p>
                      <a:endParaRPr lang="en-US" sz="2000" b="1"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4209163529"/>
                  </a:ext>
                </a:extLst>
              </a:tr>
              <a:tr h="334406">
                <a:tc>
                  <a:txBody>
                    <a:bodyPr/>
                    <a:lstStyle/>
                    <a:p>
                      <a:endParaRPr lang="en-US" sz="2000" b="1"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308518671"/>
                  </a:ext>
                </a:extLst>
              </a:tr>
              <a:tr h="3344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1"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2198474364"/>
                  </a:ext>
                </a:extLst>
              </a:tr>
              <a:tr h="334406">
                <a:tc>
                  <a:txBody>
                    <a:bodyPr/>
                    <a:lstStyle/>
                    <a:p>
                      <a:endParaRPr lang="en-US" sz="2000" b="1"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3634114252"/>
                  </a:ext>
                </a:extLst>
              </a:tr>
              <a:tr h="334406">
                <a:tc>
                  <a:txBody>
                    <a:bodyPr/>
                    <a:lstStyle/>
                    <a:p>
                      <a:endParaRPr lang="en-US" sz="2000" b="1"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3309784510"/>
                  </a:ext>
                </a:extLst>
              </a:tr>
              <a:tr h="334406">
                <a:tc>
                  <a:txBody>
                    <a:bodyPr/>
                    <a:lstStyle/>
                    <a:p>
                      <a:endParaRPr lang="en-US" sz="2000" b="1"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1740078040"/>
                  </a:ext>
                </a:extLst>
              </a:tr>
            </a:tbl>
          </a:graphicData>
        </a:graphic>
      </p:graphicFrame>
      <p:sp>
        <p:nvSpPr>
          <p:cNvPr id="4" name="Footer Placeholder 3">
            <a:extLst>
              <a:ext uri="{FF2B5EF4-FFF2-40B4-BE49-F238E27FC236}">
                <a16:creationId xmlns:a16="http://schemas.microsoft.com/office/drawing/2014/main" id="{D094B47F-5783-C046-BF9F-40B9CE32FB9A}"/>
              </a:ext>
            </a:extLst>
          </p:cNvPr>
          <p:cNvSpPr>
            <a:spLocks noGrp="1"/>
          </p:cNvSpPr>
          <p:nvPr>
            <p:ph type="ftr" sz="quarter" idx="11"/>
          </p:nvPr>
        </p:nvSpPr>
        <p:spPr/>
        <p:txBody>
          <a:bodyPr/>
          <a:lstStyle/>
          <a:p>
            <a:r>
              <a:rPr lang="en-US" dirty="0"/>
              <a:t>World in 2021 Summary-Shiv-Dec 31 2020</a:t>
            </a:r>
          </a:p>
        </p:txBody>
      </p:sp>
      <p:sp>
        <p:nvSpPr>
          <p:cNvPr id="6" name="TextBox 5">
            <a:extLst>
              <a:ext uri="{FF2B5EF4-FFF2-40B4-BE49-F238E27FC236}">
                <a16:creationId xmlns:a16="http://schemas.microsoft.com/office/drawing/2014/main" id="{F4FE1F11-68AB-7943-8689-A024C394BE87}"/>
              </a:ext>
            </a:extLst>
          </p:cNvPr>
          <p:cNvSpPr txBox="1"/>
          <p:nvPr/>
        </p:nvSpPr>
        <p:spPr>
          <a:xfrm>
            <a:off x="838200" y="6356350"/>
            <a:ext cx="2614562" cy="369332"/>
          </a:xfrm>
          <a:prstGeom prst="rect">
            <a:avLst/>
          </a:prstGeom>
          <a:noFill/>
        </p:spPr>
        <p:txBody>
          <a:bodyPr wrap="none" rtlCol="0">
            <a:spAutoFit/>
          </a:bodyPr>
          <a:lstStyle/>
          <a:p>
            <a:r>
              <a:rPr lang="en-US" dirty="0"/>
              <a:t>Source : World bank + EIU</a:t>
            </a:r>
          </a:p>
        </p:txBody>
      </p:sp>
    </p:spTree>
    <p:extLst>
      <p:ext uri="{BB962C8B-B14F-4D97-AF65-F5344CB8AC3E}">
        <p14:creationId xmlns:p14="http://schemas.microsoft.com/office/powerpoint/2010/main" val="30603317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18C81-EA6A-EB44-BBF2-EB07EE060039}"/>
              </a:ext>
            </a:extLst>
          </p:cNvPr>
          <p:cNvSpPr>
            <a:spLocks noGrp="1"/>
          </p:cNvSpPr>
          <p:nvPr>
            <p:ph type="title"/>
          </p:nvPr>
        </p:nvSpPr>
        <p:spPr>
          <a:xfrm>
            <a:off x="838200" y="365125"/>
            <a:ext cx="10515600" cy="5669915"/>
          </a:xfrm>
        </p:spPr>
        <p:txBody>
          <a:bodyPr/>
          <a:lstStyle/>
          <a:p>
            <a:r>
              <a:rPr lang="en-US" b="1" dirty="0"/>
              <a:t>If a business has to survive, the leader must move it form innovation to transformation. Three questions become important:</a:t>
            </a:r>
            <a:br>
              <a:rPr lang="en-US" b="1" dirty="0"/>
            </a:br>
            <a:br>
              <a:rPr lang="en-US" b="1" dirty="0"/>
            </a:br>
            <a:r>
              <a:rPr lang="en-US" b="1" dirty="0"/>
              <a:t>1. Where should we make our products?</a:t>
            </a:r>
            <a:br>
              <a:rPr lang="en-US" b="1" dirty="0"/>
            </a:br>
            <a:r>
              <a:rPr lang="en-US" b="1" dirty="0"/>
              <a:t>2. How will customers want to buy our products and services? And</a:t>
            </a:r>
            <a:br>
              <a:rPr lang="en-US" b="1" dirty="0"/>
            </a:br>
            <a:r>
              <a:rPr lang="en-US" b="1" dirty="0"/>
              <a:t>3. Where should employees work from?</a:t>
            </a:r>
          </a:p>
        </p:txBody>
      </p:sp>
      <p:sp>
        <p:nvSpPr>
          <p:cNvPr id="3" name="Footer Placeholder 2">
            <a:extLst>
              <a:ext uri="{FF2B5EF4-FFF2-40B4-BE49-F238E27FC236}">
                <a16:creationId xmlns:a16="http://schemas.microsoft.com/office/drawing/2014/main" id="{80BD21A7-9E9C-3B45-BB16-CDF6E3118631}"/>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6542389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70D69-0E68-184A-BCB1-925FB916C5F0}"/>
              </a:ext>
            </a:extLst>
          </p:cNvPr>
          <p:cNvSpPr>
            <a:spLocks noGrp="1"/>
          </p:cNvSpPr>
          <p:nvPr>
            <p:ph type="title"/>
          </p:nvPr>
        </p:nvSpPr>
        <p:spPr/>
        <p:txBody>
          <a:bodyPr/>
          <a:lstStyle/>
          <a:p>
            <a:r>
              <a:rPr lang="en-US" b="1" dirty="0"/>
              <a:t>Share of company revenues by region</a:t>
            </a:r>
          </a:p>
        </p:txBody>
      </p:sp>
      <p:graphicFrame>
        <p:nvGraphicFramePr>
          <p:cNvPr id="5" name="Content Placeholder 4">
            <a:extLst>
              <a:ext uri="{FF2B5EF4-FFF2-40B4-BE49-F238E27FC236}">
                <a16:creationId xmlns:a16="http://schemas.microsoft.com/office/drawing/2014/main" id="{47C2BACA-8719-4E4C-93F1-EEE6D8ACF5FC}"/>
              </a:ext>
            </a:extLst>
          </p:cNvPr>
          <p:cNvGraphicFramePr>
            <a:graphicFrameLocks noGrp="1"/>
          </p:cNvGraphicFramePr>
          <p:nvPr>
            <p:ph idx="1"/>
            <p:extLst>
              <p:ext uri="{D42A27DB-BD31-4B8C-83A1-F6EECF244321}">
                <p14:modId xmlns:p14="http://schemas.microsoft.com/office/powerpoint/2010/main" val="1488314210"/>
              </p:ext>
            </p:extLst>
          </p:nvPr>
        </p:nvGraphicFramePr>
        <p:xfrm>
          <a:off x="838200" y="1825624"/>
          <a:ext cx="10841736" cy="3880230"/>
        </p:xfrm>
        <a:graphic>
          <a:graphicData uri="http://schemas.openxmlformats.org/drawingml/2006/table">
            <a:tbl>
              <a:tblPr firstRow="1" bandRow="1">
                <a:tableStyleId>{5C22544A-7EE6-4342-B048-85BDC9FD1C3A}</a:tableStyleId>
              </a:tblPr>
              <a:tblGrid>
                <a:gridCol w="3613912">
                  <a:extLst>
                    <a:ext uri="{9D8B030D-6E8A-4147-A177-3AD203B41FA5}">
                      <a16:colId xmlns:a16="http://schemas.microsoft.com/office/drawing/2014/main" val="1778224640"/>
                    </a:ext>
                  </a:extLst>
                </a:gridCol>
                <a:gridCol w="3613912">
                  <a:extLst>
                    <a:ext uri="{9D8B030D-6E8A-4147-A177-3AD203B41FA5}">
                      <a16:colId xmlns:a16="http://schemas.microsoft.com/office/drawing/2014/main" val="3320020173"/>
                    </a:ext>
                  </a:extLst>
                </a:gridCol>
                <a:gridCol w="3613912">
                  <a:extLst>
                    <a:ext uri="{9D8B030D-6E8A-4147-A177-3AD203B41FA5}">
                      <a16:colId xmlns:a16="http://schemas.microsoft.com/office/drawing/2014/main" val="3935473271"/>
                    </a:ext>
                  </a:extLst>
                </a:gridCol>
              </a:tblGrid>
              <a:tr h="776046">
                <a:tc>
                  <a:txBody>
                    <a:bodyPr/>
                    <a:lstStyle/>
                    <a:p>
                      <a:r>
                        <a:rPr lang="en-US" dirty="0"/>
                        <a:t>Source : Morgan Stanley</a:t>
                      </a:r>
                    </a:p>
                  </a:txBody>
                  <a:tcPr/>
                </a:tc>
                <a:tc>
                  <a:txBody>
                    <a:bodyPr/>
                    <a:lstStyle/>
                    <a:p>
                      <a:pPr algn="ctr"/>
                      <a:r>
                        <a:rPr lang="en-US" dirty="0"/>
                        <a:t>Domestic sales %</a:t>
                      </a:r>
                    </a:p>
                  </a:txBody>
                  <a:tcPr/>
                </a:tc>
                <a:tc>
                  <a:txBody>
                    <a:bodyPr/>
                    <a:lstStyle/>
                    <a:p>
                      <a:pPr algn="ctr"/>
                      <a:r>
                        <a:rPr lang="en-US" dirty="0"/>
                        <a:t>Foreign sales</a:t>
                      </a:r>
                    </a:p>
                  </a:txBody>
                  <a:tcPr/>
                </a:tc>
                <a:extLst>
                  <a:ext uri="{0D108BD9-81ED-4DB2-BD59-A6C34878D82A}">
                    <a16:rowId xmlns:a16="http://schemas.microsoft.com/office/drawing/2014/main" val="2335981789"/>
                  </a:ext>
                </a:extLst>
              </a:tr>
              <a:tr h="776046">
                <a:tc>
                  <a:txBody>
                    <a:bodyPr/>
                    <a:lstStyle/>
                    <a:p>
                      <a:r>
                        <a:rPr lang="en-US" b="1" dirty="0"/>
                        <a:t>European companies</a:t>
                      </a:r>
                    </a:p>
                  </a:txBody>
                  <a:tcPr>
                    <a:solidFill>
                      <a:schemeClr val="bg1"/>
                    </a:solidFill>
                  </a:tcPr>
                </a:tc>
                <a:tc>
                  <a:txBody>
                    <a:bodyPr/>
                    <a:lstStyle/>
                    <a:p>
                      <a:pPr algn="ctr"/>
                      <a:r>
                        <a:rPr lang="en-US" b="1" dirty="0"/>
                        <a:t>Developed Europe 47 %</a:t>
                      </a:r>
                    </a:p>
                  </a:txBody>
                  <a:tcPr>
                    <a:solidFill>
                      <a:schemeClr val="bg1"/>
                    </a:solidFill>
                  </a:tcPr>
                </a:tc>
                <a:tc>
                  <a:txBody>
                    <a:bodyPr/>
                    <a:lstStyle/>
                    <a:p>
                      <a:pPr algn="ctr"/>
                      <a:r>
                        <a:rPr lang="en-US" b="1" dirty="0"/>
                        <a:t>Emerging markets 31.6%, USA 18%</a:t>
                      </a:r>
                    </a:p>
                  </a:txBody>
                  <a:tcPr>
                    <a:solidFill>
                      <a:schemeClr val="bg1"/>
                    </a:solidFill>
                  </a:tcPr>
                </a:tc>
                <a:extLst>
                  <a:ext uri="{0D108BD9-81ED-4DB2-BD59-A6C34878D82A}">
                    <a16:rowId xmlns:a16="http://schemas.microsoft.com/office/drawing/2014/main" val="2967812696"/>
                  </a:ext>
                </a:extLst>
              </a:tr>
              <a:tr h="776046">
                <a:tc>
                  <a:txBody>
                    <a:bodyPr/>
                    <a:lstStyle/>
                    <a:p>
                      <a:r>
                        <a:rPr lang="en-US" b="1" dirty="0"/>
                        <a:t>Japanese companies</a:t>
                      </a:r>
                    </a:p>
                  </a:txBody>
                  <a:tcPr>
                    <a:solidFill>
                      <a:schemeClr val="bg1"/>
                    </a:solidFill>
                  </a:tcPr>
                </a:tc>
                <a:tc>
                  <a:txBody>
                    <a:bodyPr/>
                    <a:lstStyle/>
                    <a:p>
                      <a:pPr algn="ctr"/>
                      <a:r>
                        <a:rPr lang="en-US" b="1" dirty="0"/>
                        <a:t>54.8 %</a:t>
                      </a:r>
                    </a:p>
                  </a:txBody>
                  <a:tcPr>
                    <a:solidFill>
                      <a:schemeClr val="bg1"/>
                    </a:solidFill>
                  </a:tcPr>
                </a:tc>
                <a:tc>
                  <a:txBody>
                    <a:bodyPr/>
                    <a:lstStyle/>
                    <a:p>
                      <a:pPr algn="ctr"/>
                      <a:r>
                        <a:rPr lang="en-US" b="1" dirty="0"/>
                        <a:t>45.2%</a:t>
                      </a:r>
                    </a:p>
                  </a:txBody>
                  <a:tcPr>
                    <a:solidFill>
                      <a:schemeClr val="bg1"/>
                    </a:solidFill>
                  </a:tcPr>
                </a:tc>
                <a:extLst>
                  <a:ext uri="{0D108BD9-81ED-4DB2-BD59-A6C34878D82A}">
                    <a16:rowId xmlns:a16="http://schemas.microsoft.com/office/drawing/2014/main" val="981172408"/>
                  </a:ext>
                </a:extLst>
              </a:tr>
              <a:tr h="776046">
                <a:tc>
                  <a:txBody>
                    <a:bodyPr/>
                    <a:lstStyle/>
                    <a:p>
                      <a:r>
                        <a:rPr lang="en-US" b="1" dirty="0"/>
                        <a:t>US Companies</a:t>
                      </a:r>
                    </a:p>
                  </a:txBody>
                  <a:tcPr>
                    <a:solidFill>
                      <a:schemeClr val="bg1"/>
                    </a:solidFill>
                  </a:tcPr>
                </a:tc>
                <a:tc>
                  <a:txBody>
                    <a:bodyPr/>
                    <a:lstStyle/>
                    <a:p>
                      <a:pPr algn="ctr"/>
                      <a:r>
                        <a:rPr lang="en-US" b="1" dirty="0"/>
                        <a:t>68.6</a:t>
                      </a:r>
                    </a:p>
                  </a:txBody>
                  <a:tcPr>
                    <a:solidFill>
                      <a:schemeClr val="bg1"/>
                    </a:solidFill>
                  </a:tcPr>
                </a:tc>
                <a:tc>
                  <a:txBody>
                    <a:bodyPr/>
                    <a:lstStyle/>
                    <a:p>
                      <a:pPr algn="ctr"/>
                      <a:r>
                        <a:rPr lang="en-US" b="1" dirty="0"/>
                        <a:t>31.4</a:t>
                      </a:r>
                    </a:p>
                  </a:txBody>
                  <a:tcPr>
                    <a:solidFill>
                      <a:schemeClr val="bg1"/>
                    </a:solidFill>
                  </a:tcPr>
                </a:tc>
                <a:extLst>
                  <a:ext uri="{0D108BD9-81ED-4DB2-BD59-A6C34878D82A}">
                    <a16:rowId xmlns:a16="http://schemas.microsoft.com/office/drawing/2014/main" val="1026918775"/>
                  </a:ext>
                </a:extLst>
              </a:tr>
              <a:tr h="776046">
                <a:tc>
                  <a:txBody>
                    <a:bodyPr/>
                    <a:lstStyle/>
                    <a:p>
                      <a:r>
                        <a:rPr lang="en-US" b="1" dirty="0"/>
                        <a:t>Emerging markets</a:t>
                      </a:r>
                    </a:p>
                  </a:txBody>
                  <a:tcPr>
                    <a:solidFill>
                      <a:schemeClr val="bg1"/>
                    </a:solidFill>
                  </a:tcPr>
                </a:tc>
                <a:tc>
                  <a:txBody>
                    <a:bodyPr/>
                    <a:lstStyle/>
                    <a:p>
                      <a:pPr algn="ctr"/>
                      <a:r>
                        <a:rPr lang="en-US" b="1" dirty="0"/>
                        <a:t>71.9</a:t>
                      </a:r>
                    </a:p>
                  </a:txBody>
                  <a:tcPr>
                    <a:solidFill>
                      <a:schemeClr val="bg1"/>
                    </a:solidFill>
                  </a:tcPr>
                </a:tc>
                <a:tc>
                  <a:txBody>
                    <a:bodyPr/>
                    <a:lstStyle/>
                    <a:p>
                      <a:pPr algn="ctr"/>
                      <a:r>
                        <a:rPr lang="en-US" b="1" dirty="0"/>
                        <a:t>28.1</a:t>
                      </a:r>
                    </a:p>
                  </a:txBody>
                  <a:tcPr>
                    <a:solidFill>
                      <a:schemeClr val="bg1"/>
                    </a:solidFill>
                  </a:tcPr>
                </a:tc>
                <a:extLst>
                  <a:ext uri="{0D108BD9-81ED-4DB2-BD59-A6C34878D82A}">
                    <a16:rowId xmlns:a16="http://schemas.microsoft.com/office/drawing/2014/main" val="1466809843"/>
                  </a:ext>
                </a:extLst>
              </a:tr>
            </a:tbl>
          </a:graphicData>
        </a:graphic>
      </p:graphicFrame>
      <p:sp>
        <p:nvSpPr>
          <p:cNvPr id="4" name="Footer Placeholder 3">
            <a:extLst>
              <a:ext uri="{FF2B5EF4-FFF2-40B4-BE49-F238E27FC236}">
                <a16:creationId xmlns:a16="http://schemas.microsoft.com/office/drawing/2014/main" id="{E6479B5C-CFB0-4447-B065-97427AC9CC02}"/>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10483584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BE627-A0BC-DC4C-90FC-D359411665B9}"/>
              </a:ext>
            </a:extLst>
          </p:cNvPr>
          <p:cNvSpPr>
            <a:spLocks noGrp="1"/>
          </p:cNvSpPr>
          <p:nvPr>
            <p:ph type="title"/>
          </p:nvPr>
        </p:nvSpPr>
        <p:spPr>
          <a:xfrm>
            <a:off x="838200" y="365125"/>
            <a:ext cx="10515600" cy="5645531"/>
          </a:xfrm>
        </p:spPr>
        <p:txBody>
          <a:bodyPr/>
          <a:lstStyle/>
          <a:p>
            <a:r>
              <a:rPr lang="en-US" b="1" dirty="0"/>
              <a:t>E books and audio books had double digit growths end September vs last year in USA. Sales of print books grew 7 %.</a:t>
            </a:r>
            <a:br>
              <a:rPr lang="en-US" b="1" dirty="0"/>
            </a:br>
            <a:r>
              <a:rPr lang="en-US" b="1" dirty="0"/>
              <a:t>In 2020, more people bought books online, this will hold true in 2021 too.</a:t>
            </a:r>
            <a:br>
              <a:rPr lang="en-US" b="1" dirty="0"/>
            </a:br>
            <a:r>
              <a:rPr lang="en-US" b="1" dirty="0"/>
              <a:t>E books have not dislodged the printed version of books so far and account for 27 % of the book market.</a:t>
            </a:r>
          </a:p>
        </p:txBody>
      </p:sp>
      <p:sp>
        <p:nvSpPr>
          <p:cNvPr id="3" name="Footer Placeholder 2">
            <a:extLst>
              <a:ext uri="{FF2B5EF4-FFF2-40B4-BE49-F238E27FC236}">
                <a16:creationId xmlns:a16="http://schemas.microsoft.com/office/drawing/2014/main" id="{30BC670F-7B69-4542-ABDC-D83D5E0A0217}"/>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4342053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BE627-A0BC-DC4C-90FC-D359411665B9}"/>
              </a:ext>
            </a:extLst>
          </p:cNvPr>
          <p:cNvSpPr>
            <a:spLocks noGrp="1"/>
          </p:cNvSpPr>
          <p:nvPr>
            <p:ph type="title"/>
          </p:nvPr>
        </p:nvSpPr>
        <p:spPr>
          <a:xfrm>
            <a:off x="838200" y="365125"/>
            <a:ext cx="10515600" cy="5645531"/>
          </a:xfrm>
        </p:spPr>
        <p:txBody>
          <a:bodyPr/>
          <a:lstStyle/>
          <a:p>
            <a:r>
              <a:rPr lang="en-US" b="1" dirty="0"/>
              <a:t>There is a good chance that the digital yuan will enter circulation on 2021.</a:t>
            </a:r>
            <a:br>
              <a:rPr lang="en-US" b="1" dirty="0"/>
            </a:br>
            <a:r>
              <a:rPr lang="en-US" b="1" dirty="0"/>
              <a:t>The People’s bank of China has 100 patent applications for a digital currency, and has overseen a range of trials putting the e yuan to use in a few cities and apps.</a:t>
            </a:r>
          </a:p>
        </p:txBody>
      </p:sp>
      <p:sp>
        <p:nvSpPr>
          <p:cNvPr id="3" name="Footer Placeholder 2">
            <a:extLst>
              <a:ext uri="{FF2B5EF4-FFF2-40B4-BE49-F238E27FC236}">
                <a16:creationId xmlns:a16="http://schemas.microsoft.com/office/drawing/2014/main" id="{30BC670F-7B69-4542-ABDC-D83D5E0A0217}"/>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6708326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BE627-A0BC-DC4C-90FC-D359411665B9}"/>
              </a:ext>
            </a:extLst>
          </p:cNvPr>
          <p:cNvSpPr>
            <a:spLocks noGrp="1"/>
          </p:cNvSpPr>
          <p:nvPr>
            <p:ph type="title"/>
          </p:nvPr>
        </p:nvSpPr>
        <p:spPr>
          <a:xfrm>
            <a:off x="838200" y="365125"/>
            <a:ext cx="10515600" cy="5645531"/>
          </a:xfrm>
        </p:spPr>
        <p:txBody>
          <a:bodyPr/>
          <a:lstStyle/>
          <a:p>
            <a:r>
              <a:rPr lang="en-US" b="1" dirty="0"/>
              <a:t>People in most countries will be urged to do what Japan has asked its citizens – avoid the three C s- Crowding, Close contact settings, and Confined spaces in 2021.</a:t>
            </a:r>
          </a:p>
        </p:txBody>
      </p:sp>
      <p:sp>
        <p:nvSpPr>
          <p:cNvPr id="3" name="Footer Placeholder 2">
            <a:extLst>
              <a:ext uri="{FF2B5EF4-FFF2-40B4-BE49-F238E27FC236}">
                <a16:creationId xmlns:a16="http://schemas.microsoft.com/office/drawing/2014/main" id="{30BC670F-7B69-4542-ABDC-D83D5E0A0217}"/>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965432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7C61C-D377-394F-BCC1-7BBD182D5E13}"/>
              </a:ext>
            </a:extLst>
          </p:cNvPr>
          <p:cNvSpPr>
            <a:spLocks noGrp="1"/>
          </p:cNvSpPr>
          <p:nvPr>
            <p:ph type="title"/>
          </p:nvPr>
        </p:nvSpPr>
        <p:spPr>
          <a:xfrm>
            <a:off x="838200" y="365125"/>
            <a:ext cx="10515600" cy="5835978"/>
          </a:xfrm>
        </p:spPr>
        <p:txBody>
          <a:bodyPr/>
          <a:lstStyle/>
          <a:p>
            <a:r>
              <a:rPr lang="en-US" b="1" dirty="0"/>
              <a:t>The risk for the Biden presidency is to be long on soothing words and short on effective action. Biden is focused on repairing yesterdays world and not building tomorrow’s world.</a:t>
            </a:r>
          </a:p>
        </p:txBody>
      </p:sp>
      <p:sp>
        <p:nvSpPr>
          <p:cNvPr id="3" name="Footer Placeholder 2">
            <a:extLst>
              <a:ext uri="{FF2B5EF4-FFF2-40B4-BE49-F238E27FC236}">
                <a16:creationId xmlns:a16="http://schemas.microsoft.com/office/drawing/2014/main" id="{8D0E40F2-2221-784C-8E1A-97E16069736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95303943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BE627-A0BC-DC4C-90FC-D359411665B9}"/>
              </a:ext>
            </a:extLst>
          </p:cNvPr>
          <p:cNvSpPr>
            <a:spLocks noGrp="1"/>
          </p:cNvSpPr>
          <p:nvPr>
            <p:ph type="title"/>
          </p:nvPr>
        </p:nvSpPr>
        <p:spPr>
          <a:xfrm>
            <a:off x="838200" y="365125"/>
            <a:ext cx="10515600" cy="5645531"/>
          </a:xfrm>
        </p:spPr>
        <p:txBody>
          <a:bodyPr/>
          <a:lstStyle/>
          <a:p>
            <a:r>
              <a:rPr lang="en-US" b="1" dirty="0"/>
              <a:t>This is the last book summary for 2020. Enjoy your new year celebration responsibly. Happy new year !!</a:t>
            </a:r>
          </a:p>
        </p:txBody>
      </p:sp>
      <p:sp>
        <p:nvSpPr>
          <p:cNvPr id="3" name="Footer Placeholder 2">
            <a:extLst>
              <a:ext uri="{FF2B5EF4-FFF2-40B4-BE49-F238E27FC236}">
                <a16:creationId xmlns:a16="http://schemas.microsoft.com/office/drawing/2014/main" id="{30BC670F-7B69-4542-ABDC-D83D5E0A0217}"/>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2097092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7C61C-D377-394F-BCC1-7BBD182D5E13}"/>
              </a:ext>
            </a:extLst>
          </p:cNvPr>
          <p:cNvSpPr>
            <a:spLocks noGrp="1"/>
          </p:cNvSpPr>
          <p:nvPr>
            <p:ph type="title"/>
          </p:nvPr>
        </p:nvSpPr>
        <p:spPr>
          <a:xfrm>
            <a:off x="838200" y="365125"/>
            <a:ext cx="10515600" cy="5835978"/>
          </a:xfrm>
        </p:spPr>
        <p:txBody>
          <a:bodyPr/>
          <a:lstStyle/>
          <a:p>
            <a:r>
              <a:rPr lang="en-US" b="1" dirty="0"/>
              <a:t>Enough vaccines will be available in 2021 to slow down the pandemic.</a:t>
            </a:r>
            <a:br>
              <a:rPr lang="en-US" b="1" dirty="0"/>
            </a:br>
            <a:r>
              <a:rPr lang="en-US" b="1" dirty="0"/>
              <a:t>Polls have found that 25 % of adults globally would refuse a vaccine. If the vaccines are 90 % or more effective, then governments will persuade citizens to take the vaccine.</a:t>
            </a:r>
          </a:p>
        </p:txBody>
      </p:sp>
      <p:sp>
        <p:nvSpPr>
          <p:cNvPr id="3" name="Footer Placeholder 2">
            <a:extLst>
              <a:ext uri="{FF2B5EF4-FFF2-40B4-BE49-F238E27FC236}">
                <a16:creationId xmlns:a16="http://schemas.microsoft.com/office/drawing/2014/main" id="{8D0E40F2-2221-784C-8E1A-97E16069736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03139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3349A1-C7F8-B440-8534-4B2C970C3337}"/>
              </a:ext>
            </a:extLst>
          </p:cNvPr>
          <p:cNvSpPr>
            <a:spLocks noGrp="1"/>
          </p:cNvSpPr>
          <p:nvPr>
            <p:ph type="title"/>
          </p:nvPr>
        </p:nvSpPr>
        <p:spPr/>
        <p:txBody>
          <a:bodyPr/>
          <a:lstStyle/>
          <a:p>
            <a:r>
              <a:rPr lang="en-US" b="1" dirty="0"/>
              <a:t>October 2020 IMF GDP forecast</a:t>
            </a:r>
          </a:p>
        </p:txBody>
      </p:sp>
      <p:graphicFrame>
        <p:nvGraphicFramePr>
          <p:cNvPr id="6" name="Content Placeholder 5">
            <a:extLst>
              <a:ext uri="{FF2B5EF4-FFF2-40B4-BE49-F238E27FC236}">
                <a16:creationId xmlns:a16="http://schemas.microsoft.com/office/drawing/2014/main" id="{02CF57C9-198A-944D-843D-1668C6CC6769}"/>
              </a:ext>
            </a:extLst>
          </p:cNvPr>
          <p:cNvGraphicFramePr>
            <a:graphicFrameLocks noGrp="1"/>
          </p:cNvGraphicFramePr>
          <p:nvPr>
            <p:ph idx="1"/>
            <p:extLst>
              <p:ext uri="{D42A27DB-BD31-4B8C-83A1-F6EECF244321}">
                <p14:modId xmlns:p14="http://schemas.microsoft.com/office/powerpoint/2010/main" val="1794026534"/>
              </p:ext>
            </p:extLst>
          </p:nvPr>
        </p:nvGraphicFramePr>
        <p:xfrm>
          <a:off x="838200" y="1825625"/>
          <a:ext cx="10515600" cy="32613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378040721"/>
                    </a:ext>
                  </a:extLst>
                </a:gridCol>
                <a:gridCol w="3505200">
                  <a:extLst>
                    <a:ext uri="{9D8B030D-6E8A-4147-A177-3AD203B41FA5}">
                      <a16:colId xmlns:a16="http://schemas.microsoft.com/office/drawing/2014/main" val="2974331526"/>
                    </a:ext>
                  </a:extLst>
                </a:gridCol>
                <a:gridCol w="3505200">
                  <a:extLst>
                    <a:ext uri="{9D8B030D-6E8A-4147-A177-3AD203B41FA5}">
                      <a16:colId xmlns:a16="http://schemas.microsoft.com/office/drawing/2014/main" val="4045794480"/>
                    </a:ext>
                  </a:extLst>
                </a:gridCol>
              </a:tblGrid>
              <a:tr h="652276">
                <a:tc>
                  <a:txBody>
                    <a:bodyPr/>
                    <a:lstStyle/>
                    <a:p>
                      <a:endParaRPr lang="en-US" dirty="0"/>
                    </a:p>
                  </a:txBody>
                  <a:tcPr/>
                </a:tc>
                <a:tc>
                  <a:txBody>
                    <a:bodyPr/>
                    <a:lstStyle/>
                    <a:p>
                      <a:pPr algn="ctr"/>
                      <a:r>
                        <a:rPr lang="en-US" dirty="0"/>
                        <a:t>2019 index = 100</a:t>
                      </a:r>
                    </a:p>
                  </a:txBody>
                  <a:tcPr/>
                </a:tc>
                <a:tc>
                  <a:txBody>
                    <a:bodyPr/>
                    <a:lstStyle/>
                    <a:p>
                      <a:pPr algn="ctr"/>
                      <a:r>
                        <a:rPr lang="en-US" dirty="0"/>
                        <a:t>2022</a:t>
                      </a:r>
                    </a:p>
                  </a:txBody>
                  <a:tcPr/>
                </a:tc>
                <a:extLst>
                  <a:ext uri="{0D108BD9-81ED-4DB2-BD59-A6C34878D82A}">
                    <a16:rowId xmlns:a16="http://schemas.microsoft.com/office/drawing/2014/main" val="3696419217"/>
                  </a:ext>
                </a:extLst>
              </a:tr>
              <a:tr h="652276">
                <a:tc>
                  <a:txBody>
                    <a:bodyPr/>
                    <a:lstStyle/>
                    <a:p>
                      <a:r>
                        <a:rPr lang="en-US" sz="2000" b="1" dirty="0"/>
                        <a:t>China</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117</a:t>
                      </a:r>
                    </a:p>
                  </a:txBody>
                  <a:tcPr>
                    <a:solidFill>
                      <a:schemeClr val="bg1"/>
                    </a:solidFill>
                  </a:tcPr>
                </a:tc>
                <a:extLst>
                  <a:ext uri="{0D108BD9-81ED-4DB2-BD59-A6C34878D82A}">
                    <a16:rowId xmlns:a16="http://schemas.microsoft.com/office/drawing/2014/main" val="1134762807"/>
                  </a:ext>
                </a:extLst>
              </a:tr>
              <a:tr h="652276">
                <a:tc>
                  <a:txBody>
                    <a:bodyPr/>
                    <a:lstStyle/>
                    <a:p>
                      <a:r>
                        <a:rPr lang="en-US" sz="2000" b="1" dirty="0"/>
                        <a:t>World</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111</a:t>
                      </a:r>
                    </a:p>
                  </a:txBody>
                  <a:tcPr>
                    <a:solidFill>
                      <a:schemeClr val="bg1"/>
                    </a:solidFill>
                  </a:tcPr>
                </a:tc>
                <a:extLst>
                  <a:ext uri="{0D108BD9-81ED-4DB2-BD59-A6C34878D82A}">
                    <a16:rowId xmlns:a16="http://schemas.microsoft.com/office/drawing/2014/main" val="1811705547"/>
                  </a:ext>
                </a:extLst>
              </a:tr>
              <a:tr h="652276">
                <a:tc>
                  <a:txBody>
                    <a:bodyPr/>
                    <a:lstStyle/>
                    <a:p>
                      <a:r>
                        <a:rPr lang="en-US" sz="2000" b="1" dirty="0"/>
                        <a:t>USA</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102</a:t>
                      </a:r>
                    </a:p>
                  </a:txBody>
                  <a:tcPr>
                    <a:solidFill>
                      <a:schemeClr val="bg1"/>
                    </a:solidFill>
                  </a:tcPr>
                </a:tc>
                <a:extLst>
                  <a:ext uri="{0D108BD9-81ED-4DB2-BD59-A6C34878D82A}">
                    <a16:rowId xmlns:a16="http://schemas.microsoft.com/office/drawing/2014/main" val="4155810074"/>
                  </a:ext>
                </a:extLst>
              </a:tr>
              <a:tr h="652276">
                <a:tc>
                  <a:txBody>
                    <a:bodyPr/>
                    <a:lstStyle/>
                    <a:p>
                      <a:r>
                        <a:rPr lang="en-US" sz="2000" b="1" dirty="0"/>
                        <a:t>EU</a:t>
                      </a:r>
                    </a:p>
                  </a:txBody>
                  <a:tcPr>
                    <a:solidFill>
                      <a:schemeClr val="bg1"/>
                    </a:solidFill>
                  </a:tcPr>
                </a:tc>
                <a:tc>
                  <a:txBody>
                    <a:bodyPr/>
                    <a:lstStyle/>
                    <a:p>
                      <a:pPr algn="ctr"/>
                      <a:r>
                        <a:rPr lang="en-US" sz="2000" b="1" dirty="0"/>
                        <a:t>100</a:t>
                      </a:r>
                    </a:p>
                  </a:txBody>
                  <a:tcPr>
                    <a:solidFill>
                      <a:schemeClr val="bg1"/>
                    </a:solidFill>
                  </a:tcPr>
                </a:tc>
                <a:tc>
                  <a:txBody>
                    <a:bodyPr/>
                    <a:lstStyle/>
                    <a:p>
                      <a:pPr algn="ctr"/>
                      <a:r>
                        <a:rPr lang="en-US" sz="2000" b="1" dirty="0"/>
                        <a:t>101</a:t>
                      </a:r>
                    </a:p>
                  </a:txBody>
                  <a:tcPr>
                    <a:solidFill>
                      <a:schemeClr val="bg1"/>
                    </a:solidFill>
                  </a:tcPr>
                </a:tc>
                <a:extLst>
                  <a:ext uri="{0D108BD9-81ED-4DB2-BD59-A6C34878D82A}">
                    <a16:rowId xmlns:a16="http://schemas.microsoft.com/office/drawing/2014/main" val="368059901"/>
                  </a:ext>
                </a:extLst>
              </a:tr>
            </a:tbl>
          </a:graphicData>
        </a:graphic>
      </p:graphicFrame>
      <p:sp>
        <p:nvSpPr>
          <p:cNvPr id="3" name="Footer Placeholder 2">
            <a:extLst>
              <a:ext uri="{FF2B5EF4-FFF2-40B4-BE49-F238E27FC236}">
                <a16:creationId xmlns:a16="http://schemas.microsoft.com/office/drawing/2014/main" id="{8D0E40F2-2221-784C-8E1A-97E16069736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4208253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FE630-8A8C-244E-906B-2503C14EE906}"/>
              </a:ext>
            </a:extLst>
          </p:cNvPr>
          <p:cNvSpPr>
            <a:spLocks noGrp="1"/>
          </p:cNvSpPr>
          <p:nvPr>
            <p:ph type="title"/>
          </p:nvPr>
        </p:nvSpPr>
        <p:spPr>
          <a:xfrm>
            <a:off x="838200" y="365125"/>
            <a:ext cx="10515600" cy="5730875"/>
          </a:xfrm>
        </p:spPr>
        <p:txBody>
          <a:bodyPr/>
          <a:lstStyle/>
          <a:p>
            <a:r>
              <a:rPr lang="en-US" b="1" dirty="0"/>
              <a:t>Populist leaders in USA, Brazil, India, Russia have handled the pandemic ineptly. They claim to know the ‘will’ of the people and vow to defend them against the ‘elite’, however the elite includes doctors and scientists who are needed to fight the pandemic.</a:t>
            </a:r>
            <a:br>
              <a:rPr lang="en-US" b="1" dirty="0"/>
            </a:br>
            <a:endParaRPr lang="en-US" b="1" dirty="0"/>
          </a:p>
        </p:txBody>
      </p:sp>
      <p:sp>
        <p:nvSpPr>
          <p:cNvPr id="3" name="Footer Placeholder 2">
            <a:extLst>
              <a:ext uri="{FF2B5EF4-FFF2-40B4-BE49-F238E27FC236}">
                <a16:creationId xmlns:a16="http://schemas.microsoft.com/office/drawing/2014/main" id="{CD35DADF-8336-9448-A2F9-60C4D7EA0585}"/>
              </a:ext>
            </a:extLst>
          </p:cNvPr>
          <p:cNvSpPr>
            <a:spLocks noGrp="1"/>
          </p:cNvSpPr>
          <p:nvPr>
            <p:ph type="ftr" sz="quarter" idx="11"/>
          </p:nvPr>
        </p:nvSpPr>
        <p:spPr/>
        <p:txBody>
          <a:bodyPr/>
          <a:lstStyle/>
          <a:p>
            <a:r>
              <a:rPr lang="en-US" dirty="0"/>
              <a:t>World in 2021 Summary-Shiv-Dec 31 2020</a:t>
            </a:r>
          </a:p>
        </p:txBody>
      </p:sp>
    </p:spTree>
    <p:extLst>
      <p:ext uri="{BB962C8B-B14F-4D97-AF65-F5344CB8AC3E}">
        <p14:creationId xmlns:p14="http://schemas.microsoft.com/office/powerpoint/2010/main" val="3676745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368</TotalTime>
  <Words>3190</Words>
  <Application>Microsoft Macintosh PowerPoint</Application>
  <PresentationFormat>Widescreen</PresentationFormat>
  <Paragraphs>596</Paragraphs>
  <Slides>60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60</vt:i4>
      </vt:variant>
    </vt:vector>
  </HeadingPairs>
  <TitlesOfParts>
    <vt:vector size="64" baseType="lpstr">
      <vt:lpstr>Arial</vt:lpstr>
      <vt:lpstr>Calibri</vt:lpstr>
      <vt:lpstr>Calibri Light</vt:lpstr>
      <vt:lpstr>Office Theme</vt:lpstr>
      <vt:lpstr>The World in 2021</vt:lpstr>
      <vt:lpstr>10 things to watch for in 2021</vt:lpstr>
      <vt:lpstr>The defeat of Trump marked the end of one of the most divisive and damaging presidencies in American history.</vt:lpstr>
      <vt:lpstr>The pandemic has compressed years worth of transformation into months, bringing a dramatic shake up in how people live, what they buy and where they work.</vt:lpstr>
      <vt:lpstr>US now has tariffs on 66 % of China imports, that will not go away.</vt:lpstr>
      <vt:lpstr>The risk for the Biden presidency is to be long on soothing words and short on effective action. Biden is focused on repairing yesterdays world and not building tomorrow’s world.</vt:lpstr>
      <vt:lpstr>Enough vaccines will be available in 2021 to slow down the pandemic. Polls have found that 25 % of adults globally would refuse a vaccine. If the vaccines are 90 % or more effective, then governments will persuade citizens to take the vaccine.</vt:lpstr>
      <vt:lpstr>October 2020 IMF GDP forecast</vt:lpstr>
      <vt:lpstr>Populist leaders in USA, Brazil, India, Russia have handled the pandemic ineptly. They claim to know the ‘will’ of the people and vow to defend them against the ‘elite’, however the elite includes doctors and scientists who are needed to fight the pandemic. </vt:lpstr>
      <vt:lpstr>The pandemic makes voters susceptible to populism. People are scared and populist leaders are adept at exploiting fear. People are confused, so populists offer narratives that are easy to grasp, such as China or globalization being the reasons for what’s happening.</vt:lpstr>
      <vt:lpstr>Who will run the world’s institutions such as the UN in 2021? The world’s institutions have been weakened by the great power rivalry.  China is the rising super power, increasingly assertive but not keen to take leadership of these institutions.  Will USA under Biden be prepared to step back into that role?</vt:lpstr>
      <vt:lpstr>Recessions are capitalism’s sorting mechanisms.  America has been in recession for 14 % of the time since World War 2</vt:lpstr>
      <vt:lpstr>In the first half of 2020, 40 % of America’s top 3000 listed companies made losses compared to 33 % in 2009.  The winners from the pandemic will be big firms that benefit from technology. Yet they face a tricky situation as the rules between business and society will be recast.</vt:lpstr>
      <vt:lpstr>Firms will be under pressure to pay less attention to shareholders and more to workers. The stagnation of globalization means that multinationals will have to work as federation of national businesses, taking away some global scale advantages. As size of government expands, that means more taxes and more regulations.</vt:lpstr>
      <vt:lpstr>For the top 3000 firms in the world, the effective tax rate has dropped from 33 % to 22 % in the last decade, so, now the only way is up. At the end of this pandemic and recession, the world of business will be shaken up, and so will the rules of capitalism.</vt:lpstr>
      <vt:lpstr>Customers who have tried new shopping behavior in the pandemic</vt:lpstr>
      <vt:lpstr>Extreme E , a new racing series based on electric SUVs which aims to raise awareness of climate change will stage its inaugural race in Senegal in January 2021!!</vt:lpstr>
      <vt:lpstr>In June 2021, Amazon will start using Rivian electric vans, they hope to have 10,000 on the road by 2030.</vt:lpstr>
      <vt:lpstr>In July 2021, France will give 2 weeks paternity leave and one week has to be used compulsorily.</vt:lpstr>
      <vt:lpstr>In December 2021, India will send a manned spaceflight. When successful, this will make India the fourth country after USA, Russia and China to launch people into space.</vt:lpstr>
      <vt:lpstr>Which country’s Passport is most Popular</vt:lpstr>
      <vt:lpstr>Across the world, public trust, confidence and willingness to change behavior all stem from good leadership. In a times of crisis, people look to their leaders for reassurance and direction.</vt:lpstr>
      <vt:lpstr>Research from previous crises shows that people are willing to make sacrifices if their leaders are authentic and are accountable.</vt:lpstr>
      <vt:lpstr>Licenses for Horse drawn carriages in Chicago will not be renewed in 2021. This marks a long sought victory for animal rights  activists.</vt:lpstr>
      <vt:lpstr>More guns were sold in USA in 2020 than in any previous year. America has more guns than people right now (USA population is ~330 million)</vt:lpstr>
      <vt:lpstr>‘Full time employment doesn’t guarantee economic security anymore. We need a social safety net that goes beyond conditional benefits tied to employment.  I tried an experiment where I gave 125 families $ 500 a month for 24 months. They spent 40 % on food, 25 % on sales and merchandise,11 % on utilities and less than 2 % on tobacco and alcohol. The day of the Universal basic income is here.’ Michael Tubbs, mayor of Stockton , California</vt:lpstr>
      <vt:lpstr>Poverty and economic insecurity are choices of policy, not of individuals.</vt:lpstr>
      <vt:lpstr>Australia will run out of its famous luck in 2021. It’s GDP grew for 28 years continuously, in 2021 Australians face a punishing year. China buys 40 % of all of Australia’s exports, china is also the biggest supplier of tourists to Australia, 1.4 million and Chinese account for 13 % of foreign fee paying students.  In effect Australia depends on China.</vt:lpstr>
      <vt:lpstr>India’s GDP growth has been declining since 2016 and Investment since 2018.Mr Modi’s foreign investment pitch has seen public enthusiasm and  private reluctance.</vt:lpstr>
      <vt:lpstr>Nominal GDP in $ Trillion</vt:lpstr>
      <vt:lpstr>‘ For years, Hong Kongers have been protesting the threat from mainland China. We will never give up the struggle for our freedoms. If, as expected, in the coming year China continues to grip HK in its iron fist, we will have to come up with new ways to resist’ Nathan Law, pro democracy activist from Hong Kong</vt:lpstr>
      <vt:lpstr>Oil per barrel went to $ 21 in 2020, is expected to be about $ 45 in 2021. Most oil states in the Middle East will find it difficult to balance their budget at this level of oil price.</vt:lpstr>
      <vt:lpstr>Oil Price required/barrel  to balance budget 2021 forecast</vt:lpstr>
      <vt:lpstr>America views China as an economic competitor in the Middle East. It has told the Middle east countries to stay off China. But, Arab leaders see China as a more dependable ally than USA and an ally who doesn’t ask uncomfortable questions about human rights issues.</vt:lpstr>
      <vt:lpstr>Even before Covid, China’s engagement with Africa is deep. There are perhaps 10,000 Chinese firms operating in Africa, mostly small businesses. More African students study in China, more than the number of African students in USA and Britain combined.</vt:lpstr>
      <vt:lpstr>Dambisa Moyo argued in her book “Dead Aid” in 2009 that aid increases poverty by fueling corruption and making exports more expensive. “Aid is not benign, its malignant”. Africa got $ 169 Billion in aid in 2019. Aid from rich countries was $ 30 billion in 2019</vt:lpstr>
      <vt:lpstr>Remittances will become more important than aid. Remittances have fallen by 25 % to $ 37 billion in 2020. Remittances are usually used for education and housing in native countries. Remittances cannot be stolen by corrupt government officials.</vt:lpstr>
      <vt:lpstr>There are more than 5 million international students. Some universities will disappear after the pandemic. Edmit, a college planning outfit estimates that a third of American private colleges are on course to run out of money within six years. Institutions wishing to avoid this fate must find new ways of making money.</vt:lpstr>
      <vt:lpstr>International students enrolled</vt:lpstr>
      <vt:lpstr>In 2020, poverty will rise to levels unseen in a decade. From 1990 to 2019, the number of people living under $1.90 dropped from 36 % of world population to 8 %. The UN says that in 2021, nearly 240 – 490 million people will be pushed to multidimensional poverty.</vt:lpstr>
      <vt:lpstr>Antonio Guterres of the UN says that “ we don’t need new bureaucracies, we need a networked multilateralism that links global institutions with regional institutions. We need an inclusive  multilateralism that engages businesses, cities , universities  and movements for gender equality, climate change and racial justice.</vt:lpstr>
      <vt:lpstr>Our decade of experience with a distributed workforce tells us that offices are not going away, but the way we will use them will change. Companies will not need so much commercial space. People will go to the office if they want or need to engage with others, not because the company policy requires it.</vt:lpstr>
      <vt:lpstr>This will change how work gets done and how  companies foster  culture. When workers are more distributed, work gets distributed, so it must be documented, visible and doable in an asynchronous manner. Collaboration and camaraderie will be built virtually using technology that is not new but has renewed purpose.</vt:lpstr>
      <vt:lpstr>A recent study found that the skills and traits of successful leaders in an in person, office based environment differ from those needed to lead virtual, distributed teams.</vt:lpstr>
      <vt:lpstr>Instead of valuing charisma and confidence, remote teams value leaders who are organized, productive and facilitate connections between colleagues. In a post pandemic world, companies will have to retain and promote these types of leaders.</vt:lpstr>
      <vt:lpstr>Top 10 fastest growing economies in 2021</vt:lpstr>
      <vt:lpstr>GDP per capita, $ at purchasing power parity</vt:lpstr>
      <vt:lpstr>Key European Country Economic indicators 2021</vt:lpstr>
      <vt:lpstr>Key Asian Country Economic indicators 2021</vt:lpstr>
      <vt:lpstr>Key Americas Country Economic indicators 2021</vt:lpstr>
      <vt:lpstr>Key Middle East Africa Country Economic indicators 2021</vt:lpstr>
      <vt:lpstr>10 business trends for 2021</vt:lpstr>
      <vt:lpstr>Global Outlook for 15 sectors in 2021</vt:lpstr>
      <vt:lpstr>Global Outlook for 15 sectors in 2021</vt:lpstr>
      <vt:lpstr>If a business has to survive, the leader must move it form innovation to transformation. Three questions become important:  1. Where should we make our products? 2. How will customers want to buy our products and services? And 3. Where should employees work from?</vt:lpstr>
      <vt:lpstr>Share of company revenues by region</vt:lpstr>
      <vt:lpstr>E books and audio books had double digit growths end September vs last year in USA. Sales of print books grew 7 %. In 2020, more people bought books online, this will hold true in 2021 too. E books have not dislodged the printed version of books so far and account for 27 % of the book market.</vt:lpstr>
      <vt:lpstr>There is a good chance that the digital yuan will enter circulation on 2021. The People’s bank of China has 100 patent applications for a digital currency, and has overseen a range of trials putting the e yuan to use in a few cities and apps.</vt:lpstr>
      <vt:lpstr>People in most countries will be urged to do what Japan has asked its citizens – avoid the three C s- Crowding, Close contact settings, and Confined spaces in 2021.</vt:lpstr>
      <vt:lpstr>This is the last book summary for 2020. Enjoy your new year celebration responsibly. Happy new year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World in 2021</dc:title>
  <dc:creator>Shiv Shivakumar</dc:creator>
  <cp:lastModifiedBy>Shiv Shivakumar</cp:lastModifiedBy>
  <cp:revision>28</cp:revision>
  <dcterms:created xsi:type="dcterms:W3CDTF">2020-12-30T02:22:54Z</dcterms:created>
  <dcterms:modified xsi:type="dcterms:W3CDTF">2020-12-30T16:09:49Z</dcterms:modified>
</cp:coreProperties>
</file>